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7" r:id="rId2"/>
    <p:sldId id="431" r:id="rId3"/>
    <p:sldId id="407" r:id="rId4"/>
    <p:sldId id="408" r:id="rId5"/>
    <p:sldId id="409" r:id="rId6"/>
    <p:sldId id="410" r:id="rId7"/>
    <p:sldId id="411" r:id="rId8"/>
    <p:sldId id="412" r:id="rId9"/>
    <p:sldId id="413" r:id="rId10"/>
    <p:sldId id="470" r:id="rId11"/>
    <p:sldId id="471" r:id="rId12"/>
    <p:sldId id="472" r:id="rId13"/>
    <p:sldId id="414" r:id="rId14"/>
    <p:sldId id="416" r:id="rId15"/>
    <p:sldId id="415" r:id="rId16"/>
    <p:sldId id="417" r:id="rId17"/>
    <p:sldId id="418" r:id="rId18"/>
    <p:sldId id="419" r:id="rId19"/>
    <p:sldId id="420" r:id="rId20"/>
    <p:sldId id="422" r:id="rId21"/>
    <p:sldId id="426" r:id="rId22"/>
    <p:sldId id="427" r:id="rId23"/>
    <p:sldId id="428" r:id="rId24"/>
    <p:sldId id="429" r:id="rId25"/>
    <p:sldId id="432" r:id="rId26"/>
    <p:sldId id="433" r:id="rId27"/>
    <p:sldId id="434" r:id="rId28"/>
    <p:sldId id="435" r:id="rId29"/>
    <p:sldId id="436" r:id="rId30"/>
    <p:sldId id="425" r:id="rId31"/>
    <p:sldId id="437" r:id="rId32"/>
    <p:sldId id="438" r:id="rId33"/>
    <p:sldId id="421" r:id="rId34"/>
    <p:sldId id="423" r:id="rId35"/>
    <p:sldId id="439" r:id="rId36"/>
    <p:sldId id="440" r:id="rId37"/>
    <p:sldId id="441" r:id="rId38"/>
    <p:sldId id="42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53"/>
    <p:restoredTop sz="96654"/>
  </p:normalViewPr>
  <p:slideViewPr>
    <p:cSldViewPr snapToGrid="0" snapToObjects="1">
      <p:cViewPr varScale="1">
        <p:scale>
          <a:sx n="128" d="100"/>
          <a:sy n="128" d="100"/>
        </p:scale>
        <p:origin x="3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CAEED-5450-EE4D-B412-7C72FD553928}" type="datetimeFigureOut">
              <a:rPr lang="en-US" smtClean="0"/>
              <a:t>8/24/23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D4152-B4F7-6E48-87AE-D080B5F5F819}" type="slidenum">
              <a:rPr lang="en-US" smtClean="0"/>
              <a:t>‹#›</a:t>
            </a:fld>
            <a:endParaRPr lang="en-US"/>
          </a:p>
        </p:txBody>
      </p:sp>
    </p:spTree>
    <p:extLst>
      <p:ext uri="{BB962C8B-B14F-4D97-AF65-F5344CB8AC3E}">
        <p14:creationId xmlns:p14="http://schemas.microsoft.com/office/powerpoint/2010/main" val="735721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01F4AFA-AA78-8247-997C-7B9561F110ED}"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111DAC8-18C0-9B45-986A-2669BA20399F}"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A52D4D2-8D81-BF4B-AF4C-E705A1FB5E46}"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9FF71-E25E-694F-A5A7-3C771CA42C19}"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7BFAD6E-02AD-1244-AE59-E0A1B32B98B5}" type="datetime1">
              <a:rPr lang="en-US" smtClean="0"/>
              <a:t>8/24/23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576AB2AC-9E4E-864F-8F7A-49E837ADFBED}" type="datetime1">
              <a:rPr lang="en-US" smtClean="0"/>
              <a:t>8/24/23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2C8D95E-0433-3E41-A2B7-DA6DB5BC1DF2}" type="datetime1">
              <a:rPr lang="en-US" smtClean="0"/>
              <a:t>8/24/23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F400BA3-C81E-754A-8425-9E9DF935F632}" type="datetime1">
              <a:rPr lang="en-US" smtClean="0"/>
              <a:t>8/24/23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E74E7ED-7451-E547-A1B2-E59F9C64C739}" type="datetime1">
              <a:rPr lang="en-US" smtClean="0"/>
              <a:t>8/24/23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FB884CE-1E4B-6341-A1C4-15650419E6FA}" type="datetime1">
              <a:rPr lang="en-US" smtClean="0"/>
              <a:t>8/24/23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82E4D19D-ABEE-2F4A-B456-14682B8CC07C}" type="datetime1">
              <a:rPr lang="en-US" smtClean="0"/>
              <a:t>8/24/23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D3C5CF7C-57F2-214E-8B3D-31D516F00CF1}" type="datetime1">
              <a:rPr lang="en-US" smtClean="0"/>
              <a:t>8/24/23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D3A59C09-7130-3E40-BE71-8FD8881EF0C1}"/>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E2-3878-0B41-8C33-BE1E6336BAA2}"/>
              </a:ext>
            </a:extLst>
          </p:cNvPr>
          <p:cNvSpPr>
            <a:spLocks noGrp="1"/>
          </p:cNvSpPr>
          <p:nvPr>
            <p:ph type="title"/>
          </p:nvPr>
        </p:nvSpPr>
        <p:spPr/>
        <p:txBody>
          <a:bodyPr/>
          <a:lstStyle/>
          <a:p>
            <a:r>
              <a:rPr lang="en-US" dirty="0"/>
              <a:t>U-C Phases</a:t>
            </a:r>
          </a:p>
        </p:txBody>
      </p:sp>
      <p:sp>
        <p:nvSpPr>
          <p:cNvPr id="3" name="Content Placeholder 2">
            <a:extLst>
              <a:ext uri="{FF2B5EF4-FFF2-40B4-BE49-F238E27FC236}">
                <a16:creationId xmlns:a16="http://schemas.microsoft.com/office/drawing/2014/main" id="{A0DD210F-31D2-A044-BDA1-9E0A08BB3435}"/>
              </a:ext>
            </a:extLst>
          </p:cNvPr>
          <p:cNvSpPr>
            <a:spLocks noGrp="1"/>
          </p:cNvSpPr>
          <p:nvPr>
            <p:ph sz="half" idx="1"/>
          </p:nvPr>
        </p:nvSpPr>
        <p:spPr>
          <a:xfrm>
            <a:off x="609599" y="1968503"/>
            <a:ext cx="5651351" cy="4157663"/>
          </a:xfrm>
        </p:spPr>
        <p:txBody>
          <a:bodyPr/>
          <a:lstStyle/>
          <a:p>
            <a:r>
              <a:rPr lang="en-US" sz="2400" dirty="0"/>
              <a:t>UC2 has a </a:t>
            </a:r>
            <a:r>
              <a:rPr lang="en-US" sz="2400" dirty="0" err="1"/>
              <a:t>fcc</a:t>
            </a:r>
            <a:r>
              <a:rPr lang="en-US" sz="2400" dirty="0"/>
              <a:t> fluorite structure at high temperature and transforms to a body-centered tetragonal structure at 1820C</a:t>
            </a:r>
          </a:p>
          <a:p>
            <a:r>
              <a:rPr lang="en-US" sz="2400" dirty="0"/>
              <a:t>The UC2 phase is retained in a metastable form in material rapidly cooled from the melt</a:t>
            </a:r>
          </a:p>
          <a:p>
            <a:r>
              <a:rPr lang="en-US" sz="2400" dirty="0"/>
              <a:t>As-cast hyper stoichiometric UC consists of a </a:t>
            </a:r>
            <a:r>
              <a:rPr lang="en-US" sz="2400" dirty="0" err="1"/>
              <a:t>Widmanstatten</a:t>
            </a:r>
            <a:r>
              <a:rPr lang="en-US" sz="2400" dirty="0"/>
              <a:t> pattern of UC2 platelets on the {100} planes of the face-centered cubic UC matrix</a:t>
            </a:r>
          </a:p>
        </p:txBody>
      </p:sp>
      <p:pic>
        <p:nvPicPr>
          <p:cNvPr id="5" name="Content Placeholder 4">
            <a:extLst>
              <a:ext uri="{FF2B5EF4-FFF2-40B4-BE49-F238E27FC236}">
                <a16:creationId xmlns:a16="http://schemas.microsoft.com/office/drawing/2014/main" id="{E5FF37F1-E86D-534B-96A9-DA089E69361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01950" y="2038423"/>
            <a:ext cx="5168153" cy="4017822"/>
          </a:xfrm>
          <a:prstGeom prst="rect">
            <a:avLst/>
          </a:prstGeom>
        </p:spPr>
      </p:pic>
    </p:spTree>
    <p:extLst>
      <p:ext uri="{BB962C8B-B14F-4D97-AF65-F5344CB8AC3E}">
        <p14:creationId xmlns:p14="http://schemas.microsoft.com/office/powerpoint/2010/main" val="1777905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D3A59C09-7130-3E40-BE71-8FD8881EF0C1}"/>
              </a:ext>
            </a:extLst>
          </p:cNvPr>
          <p:cNvSpPr>
            <a:spLocks noGrp="1"/>
          </p:cNvSpPr>
          <p:nvPr>
            <p:ph type="sldNum" sz="quarter" idx="12"/>
          </p:nvPr>
        </p:nvSpPr>
        <p:spPr/>
        <p:txBody>
          <a:bodyPr/>
          <a:lstStyle/>
          <a:p>
            <a:pPr>
              <a:defRPr/>
            </a:pPr>
            <a:fld id="{01E82176-A547-F94B-AC51-D6E9C882CB88}" type="slidenum">
              <a:rPr lang="en-US" smtClean="0"/>
              <a:pPr>
                <a:defRPr/>
              </a:pPr>
              <a:t>11</a:t>
            </a:fld>
            <a:endParaRPr lang="en-US"/>
          </a:p>
        </p:txBody>
      </p:sp>
    </p:spTree>
    <p:extLst>
      <p:ext uri="{BB962C8B-B14F-4D97-AF65-F5344CB8AC3E}">
        <p14:creationId xmlns:p14="http://schemas.microsoft.com/office/powerpoint/2010/main" val="2699351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98CF-D290-5B48-A527-C9D88D378394}"/>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B59AFB9E-7F06-1E43-AD25-87B4B04B8914}"/>
              </a:ext>
            </a:extLst>
          </p:cNvPr>
          <p:cNvSpPr>
            <a:spLocks noGrp="1"/>
          </p:cNvSpPr>
          <p:nvPr>
            <p:ph idx="1"/>
          </p:nvPr>
        </p:nvSpPr>
        <p:spPr/>
        <p:txBody>
          <a:bodyPr/>
          <a:lstStyle/>
          <a:p>
            <a:r>
              <a:rPr lang="en-US" dirty="0"/>
              <a:t>QE overview</a:t>
            </a:r>
          </a:p>
          <a:p>
            <a:r>
              <a:rPr lang="en-US" dirty="0"/>
              <a:t>Carbides have higher U density and better thermal conductivity than UO2, and a higher melting point than metallic fuel</a:t>
            </a:r>
          </a:p>
          <a:p>
            <a:r>
              <a:rPr lang="en-US" dirty="0"/>
              <a:t>Carbide fuels are used as a breeder or burner fuel, with a Na or He bond</a:t>
            </a:r>
          </a:p>
          <a:p>
            <a:endParaRPr lang="en-US" dirty="0"/>
          </a:p>
        </p:txBody>
      </p:sp>
      <p:sp>
        <p:nvSpPr>
          <p:cNvPr id="4" name="Slide Number Placeholder 3">
            <a:extLst>
              <a:ext uri="{FF2B5EF4-FFF2-40B4-BE49-F238E27FC236}">
                <a16:creationId xmlns:a16="http://schemas.microsoft.com/office/drawing/2014/main" id="{4A8E7BC0-4DA6-2E40-A3B2-211A244F795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1073836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88CC-1BB6-514C-AC44-52BB40C50D42}"/>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9B16093F-79D4-BF49-AF82-65E548519481}"/>
              </a:ext>
            </a:extLst>
          </p:cNvPr>
          <p:cNvSpPr>
            <a:spLocks noGrp="1"/>
          </p:cNvSpPr>
          <p:nvPr>
            <p:ph sz="half" idx="1"/>
          </p:nvPr>
        </p:nvSpPr>
        <p:spPr/>
        <p:txBody>
          <a:bodyPr/>
          <a:lstStyle/>
          <a:p>
            <a:r>
              <a:rPr lang="en-US" sz="2200" dirty="0"/>
              <a:t>The thermophysical properties that are of importance and affect the fuel performance are solidus/liquidus temperature, thermal conductivity, coefficient of thermal expansion, elastic/fracture properties, creep, and hardness at ambient and at high temperatures</a:t>
            </a:r>
          </a:p>
          <a:p>
            <a:r>
              <a:rPr lang="en-US" sz="2200" dirty="0"/>
              <a:t>The solidus/liquidus temperatures along with thermal conductivity limit the fuel operating temperature in terms of linear heating rate</a:t>
            </a:r>
          </a:p>
          <a:p>
            <a:endParaRPr lang="en-US" sz="2200" dirty="0"/>
          </a:p>
          <a:p>
            <a:endParaRPr lang="en-US" sz="2200" dirty="0"/>
          </a:p>
        </p:txBody>
      </p:sp>
      <p:sp>
        <p:nvSpPr>
          <p:cNvPr id="4" name="Content Placeholder 3">
            <a:extLst>
              <a:ext uri="{FF2B5EF4-FFF2-40B4-BE49-F238E27FC236}">
                <a16:creationId xmlns:a16="http://schemas.microsoft.com/office/drawing/2014/main" id="{5D1C976F-524A-4B44-90F3-0C48AEE31CA5}"/>
              </a:ext>
            </a:extLst>
          </p:cNvPr>
          <p:cNvSpPr>
            <a:spLocks noGrp="1"/>
          </p:cNvSpPr>
          <p:nvPr>
            <p:ph sz="half" idx="2"/>
          </p:nvPr>
        </p:nvSpPr>
        <p:spPr>
          <a:xfrm>
            <a:off x="6197600" y="1968503"/>
            <a:ext cx="5700110" cy="4157663"/>
          </a:xfrm>
        </p:spPr>
        <p:txBody>
          <a:bodyPr/>
          <a:lstStyle/>
          <a:p>
            <a:r>
              <a:rPr lang="en-US" sz="2200" dirty="0"/>
              <a:t>Thermal conductivity determines rate of heat transfer out of fuel and into the cladding</a:t>
            </a:r>
          </a:p>
          <a:p>
            <a:r>
              <a:rPr lang="en-US" sz="2200" dirty="0"/>
              <a:t>Thermal conductivity varies as a function of density, porosity (shape, size, and distribution), composition, presence of a second phase, grain size, etc.</a:t>
            </a:r>
          </a:p>
          <a:p>
            <a:r>
              <a:rPr lang="en-US" sz="2200" dirty="0"/>
              <a:t>Coefficient of thermal expansion is an important design parameter, the stresses generated in the fuel and by the fuel in the cladding are partly due to the difference in the CTE between the fuel and the cladding</a:t>
            </a:r>
          </a:p>
          <a:p>
            <a:endParaRPr lang="en-US" sz="2200" dirty="0"/>
          </a:p>
          <a:p>
            <a:endParaRPr lang="en-US" sz="2200" dirty="0"/>
          </a:p>
        </p:txBody>
      </p:sp>
      <p:sp>
        <p:nvSpPr>
          <p:cNvPr id="5" name="Slide Number Placeholder 4">
            <a:extLst>
              <a:ext uri="{FF2B5EF4-FFF2-40B4-BE49-F238E27FC236}">
                <a16:creationId xmlns:a16="http://schemas.microsoft.com/office/drawing/2014/main" id="{C2264A02-2A42-0C4B-8A4E-291E1FA62EB8}"/>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965333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7BD0-C1CB-C349-A457-2C88A6EF970E}"/>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E9F86B96-B1AD-624F-8D43-C46F28840DB8}"/>
              </a:ext>
            </a:extLst>
          </p:cNvPr>
          <p:cNvSpPr>
            <a:spLocks noGrp="1"/>
          </p:cNvSpPr>
          <p:nvPr>
            <p:ph sz="half" idx="1"/>
          </p:nvPr>
        </p:nvSpPr>
        <p:spPr/>
        <p:txBody>
          <a:bodyPr/>
          <a:lstStyle/>
          <a:p>
            <a:r>
              <a:rPr lang="en-US" sz="2200" dirty="0"/>
              <a:t>The elastic and fracture properties of the fuel are primarily responsible for the extent and severity of FCMI</a:t>
            </a:r>
          </a:p>
          <a:p>
            <a:r>
              <a:rPr lang="en-US" sz="2200" dirty="0"/>
              <a:t>Both thermal-induced and irradiation- induced creep of the fuel also determine the extent of FCMI</a:t>
            </a:r>
          </a:p>
          <a:p>
            <a:r>
              <a:rPr lang="en-US" sz="2200" dirty="0"/>
              <a:t>Mechanical and creep properties depend on composition, second phases, grain size, etc.</a:t>
            </a:r>
          </a:p>
          <a:p>
            <a:r>
              <a:rPr lang="en-US" sz="2200" dirty="0"/>
              <a:t>Pu lowers melting point, decreases thermal conductivity, increases expansion, and softens the fuel</a:t>
            </a:r>
          </a:p>
          <a:p>
            <a:endParaRPr lang="en-US" sz="2200" dirty="0"/>
          </a:p>
          <a:p>
            <a:endParaRPr lang="en-US" sz="2200" dirty="0"/>
          </a:p>
        </p:txBody>
      </p:sp>
      <p:pic>
        <p:nvPicPr>
          <p:cNvPr id="6" name="Content Placeholder 5">
            <a:extLst>
              <a:ext uri="{FF2B5EF4-FFF2-40B4-BE49-F238E27FC236}">
                <a16:creationId xmlns:a16="http://schemas.microsoft.com/office/drawing/2014/main" id="{31A647DE-3829-494D-9F53-7F4BB235E734}"/>
              </a:ext>
            </a:extLst>
          </p:cNvPr>
          <p:cNvPicPr>
            <a:picLocks noGrp="1" noChangeAspect="1"/>
          </p:cNvPicPr>
          <p:nvPr>
            <p:ph sz="half" idx="2"/>
          </p:nvPr>
        </p:nvPicPr>
        <p:blipFill>
          <a:blip r:embed="rId2"/>
          <a:stretch>
            <a:fillRect/>
          </a:stretch>
        </p:blipFill>
        <p:spPr>
          <a:xfrm>
            <a:off x="6197600" y="2895151"/>
            <a:ext cx="5384800" cy="2304360"/>
          </a:xfrm>
          <a:prstGeom prst="rect">
            <a:avLst/>
          </a:prstGeom>
        </p:spPr>
      </p:pic>
      <p:sp>
        <p:nvSpPr>
          <p:cNvPr id="5" name="Slide Number Placeholder 4">
            <a:extLst>
              <a:ext uri="{FF2B5EF4-FFF2-40B4-BE49-F238E27FC236}">
                <a16:creationId xmlns:a16="http://schemas.microsoft.com/office/drawing/2014/main" id="{B4C3B9DF-A6BF-AF4B-9DEE-02BA4A2DDB5C}"/>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4175726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0BB2-F999-A149-87DE-31AF525C3360}"/>
              </a:ext>
            </a:extLst>
          </p:cNvPr>
          <p:cNvSpPr>
            <a:spLocks noGrp="1"/>
          </p:cNvSpPr>
          <p:nvPr>
            <p:ph type="title"/>
          </p:nvPr>
        </p:nvSpPr>
        <p:spPr/>
        <p:txBody>
          <a:bodyPr/>
          <a:lstStyle/>
          <a:p>
            <a:r>
              <a:rPr lang="en-US" dirty="0"/>
              <a:t>Phase Diagrams of Carbides</a:t>
            </a:r>
          </a:p>
        </p:txBody>
      </p:sp>
      <p:pic>
        <p:nvPicPr>
          <p:cNvPr id="6" name="Content Placeholder 5">
            <a:extLst>
              <a:ext uri="{FF2B5EF4-FFF2-40B4-BE49-F238E27FC236}">
                <a16:creationId xmlns:a16="http://schemas.microsoft.com/office/drawing/2014/main" id="{165A8731-948F-0340-96A1-1D477E926424}"/>
              </a:ext>
            </a:extLst>
          </p:cNvPr>
          <p:cNvPicPr>
            <a:picLocks noGrp="1" noChangeAspect="1"/>
          </p:cNvPicPr>
          <p:nvPr>
            <p:ph sz="half" idx="1"/>
          </p:nvPr>
        </p:nvPicPr>
        <p:blipFill>
          <a:blip r:embed="rId2"/>
          <a:stretch>
            <a:fillRect/>
          </a:stretch>
        </p:blipFill>
        <p:spPr>
          <a:xfrm>
            <a:off x="609600" y="1973971"/>
            <a:ext cx="5384800" cy="4146720"/>
          </a:xfrm>
          <a:prstGeom prst="rect">
            <a:avLst/>
          </a:prstGeom>
        </p:spPr>
      </p:pic>
      <p:pic>
        <p:nvPicPr>
          <p:cNvPr id="7" name="Content Placeholder 6">
            <a:extLst>
              <a:ext uri="{FF2B5EF4-FFF2-40B4-BE49-F238E27FC236}">
                <a16:creationId xmlns:a16="http://schemas.microsoft.com/office/drawing/2014/main" id="{2F07296D-3AF3-0741-B841-0AA9B7F84D5F}"/>
              </a:ext>
            </a:extLst>
          </p:cNvPr>
          <p:cNvPicPr>
            <a:picLocks noGrp="1" noChangeAspect="1"/>
          </p:cNvPicPr>
          <p:nvPr>
            <p:ph sz="half" idx="2"/>
          </p:nvPr>
        </p:nvPicPr>
        <p:blipFill>
          <a:blip r:embed="rId3"/>
          <a:stretch>
            <a:fillRect/>
          </a:stretch>
        </p:blipFill>
        <p:spPr>
          <a:xfrm>
            <a:off x="6324273" y="1968500"/>
            <a:ext cx="5131453" cy="4157663"/>
          </a:xfrm>
          <a:prstGeom prst="rect">
            <a:avLst/>
          </a:prstGeom>
        </p:spPr>
      </p:pic>
      <p:sp>
        <p:nvSpPr>
          <p:cNvPr id="5" name="Slide Number Placeholder 4">
            <a:extLst>
              <a:ext uri="{FF2B5EF4-FFF2-40B4-BE49-F238E27FC236}">
                <a16:creationId xmlns:a16="http://schemas.microsoft.com/office/drawing/2014/main" id="{4EE83E78-012B-1E47-B16F-E9D3BA390399}"/>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505813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4D216-B625-6346-A690-6D72AFB88028}"/>
              </a:ext>
            </a:extLst>
          </p:cNvPr>
          <p:cNvSpPr>
            <a:spLocks noGrp="1"/>
          </p:cNvSpPr>
          <p:nvPr>
            <p:ph type="title"/>
          </p:nvPr>
        </p:nvSpPr>
        <p:spPr/>
        <p:txBody>
          <a:bodyPr/>
          <a:lstStyle/>
          <a:p>
            <a:r>
              <a:rPr lang="en-US" dirty="0"/>
              <a:t>U/Pu-C Chemistry</a:t>
            </a:r>
          </a:p>
        </p:txBody>
      </p:sp>
      <p:sp>
        <p:nvSpPr>
          <p:cNvPr id="3" name="Content Placeholder 2">
            <a:extLst>
              <a:ext uri="{FF2B5EF4-FFF2-40B4-BE49-F238E27FC236}">
                <a16:creationId xmlns:a16="http://schemas.microsoft.com/office/drawing/2014/main" id="{AA14114D-1426-EF4A-8D07-9DE058E7E015}"/>
              </a:ext>
            </a:extLst>
          </p:cNvPr>
          <p:cNvSpPr>
            <a:spLocks noGrp="1"/>
          </p:cNvSpPr>
          <p:nvPr>
            <p:ph sz="half" idx="1"/>
          </p:nvPr>
        </p:nvSpPr>
        <p:spPr/>
        <p:txBody>
          <a:bodyPr/>
          <a:lstStyle/>
          <a:p>
            <a:r>
              <a:rPr lang="en-US" sz="2200" dirty="0"/>
              <a:t>Uranium forms three compounds with carbon: UC, U2C3, and UC2</a:t>
            </a:r>
          </a:p>
          <a:p>
            <a:r>
              <a:rPr lang="en-US" sz="2200" dirty="0"/>
              <a:t>U2C3 has a fixed stoichiometry (is a line compound)</a:t>
            </a:r>
          </a:p>
          <a:p>
            <a:r>
              <a:rPr lang="en-US" sz="2200" dirty="0"/>
              <a:t>UC is stable over a wide temperature and composition range, with a melting point of ~2800 K</a:t>
            </a:r>
          </a:p>
          <a:p>
            <a:r>
              <a:rPr lang="en-US" sz="2200" dirty="0"/>
              <a:t>UC2 is stable in two phases, alpha-UC2 and beta-UC2</a:t>
            </a:r>
          </a:p>
          <a:p>
            <a:r>
              <a:rPr lang="en-US" sz="2200" dirty="0"/>
              <a:t>U2C3 decomposes into UC+alpha-UC2 on heating from 2096 to 2110K and into UC+C below 1400 K</a:t>
            </a:r>
          </a:p>
          <a:p>
            <a:endParaRPr lang="en-US" sz="2200" dirty="0"/>
          </a:p>
          <a:p>
            <a:endParaRPr lang="en-US" sz="2200" dirty="0"/>
          </a:p>
        </p:txBody>
      </p:sp>
      <p:sp>
        <p:nvSpPr>
          <p:cNvPr id="4" name="Content Placeholder 3">
            <a:extLst>
              <a:ext uri="{FF2B5EF4-FFF2-40B4-BE49-F238E27FC236}">
                <a16:creationId xmlns:a16="http://schemas.microsoft.com/office/drawing/2014/main" id="{A89F90CF-7D43-D548-8498-A3DDE8C3176D}"/>
              </a:ext>
            </a:extLst>
          </p:cNvPr>
          <p:cNvSpPr>
            <a:spLocks noGrp="1"/>
          </p:cNvSpPr>
          <p:nvPr>
            <p:ph sz="half" idx="2"/>
          </p:nvPr>
        </p:nvSpPr>
        <p:spPr/>
        <p:txBody>
          <a:bodyPr/>
          <a:lstStyle/>
          <a:p>
            <a:r>
              <a:rPr lang="en-US" sz="2200" dirty="0"/>
              <a:t>The Pu–C system has four compounds: Pu3C2, PuC1–x, Pu2C3, and PuC2</a:t>
            </a:r>
          </a:p>
          <a:p>
            <a:r>
              <a:rPr lang="en-US" sz="2200" dirty="0"/>
              <a:t>The compound Pu3C2 decomposes into </a:t>
            </a:r>
            <a:r>
              <a:rPr lang="en-US" sz="2200" dirty="0" err="1"/>
              <a:t>Pu+PuC</a:t>
            </a:r>
            <a:r>
              <a:rPr lang="en-US" sz="2200" dirty="0"/>
              <a:t> at 848 K</a:t>
            </a:r>
          </a:p>
          <a:p>
            <a:r>
              <a:rPr lang="en-US" sz="2200" dirty="0"/>
              <a:t>The differences in the UC/</a:t>
            </a:r>
            <a:r>
              <a:rPr lang="en-US" sz="2200" dirty="0" err="1"/>
              <a:t>PuC</a:t>
            </a:r>
            <a:r>
              <a:rPr lang="en-US" sz="2200" dirty="0"/>
              <a:t> diagrams are mainly due to (</a:t>
            </a:r>
            <a:r>
              <a:rPr lang="en-US" sz="2200" dirty="0" err="1"/>
              <a:t>i</a:t>
            </a:r>
            <a:r>
              <a:rPr lang="en-US" sz="2200" dirty="0"/>
              <a:t>) the presence of Pu3C2 compound, (ii) the low stability of </a:t>
            </a:r>
            <a:r>
              <a:rPr lang="en-US" sz="2200" dirty="0" err="1"/>
              <a:t>PuC</a:t>
            </a:r>
            <a:r>
              <a:rPr lang="en-US" sz="2200" dirty="0"/>
              <a:t> compared to UC, and (iii) the high stability of Pu2C3 compared to U2C3</a:t>
            </a:r>
          </a:p>
          <a:p>
            <a:endParaRPr lang="en-US" sz="2200" dirty="0"/>
          </a:p>
        </p:txBody>
      </p:sp>
      <p:sp>
        <p:nvSpPr>
          <p:cNvPr id="5" name="Slide Number Placeholder 4">
            <a:extLst>
              <a:ext uri="{FF2B5EF4-FFF2-40B4-BE49-F238E27FC236}">
                <a16:creationId xmlns:a16="http://schemas.microsoft.com/office/drawing/2014/main" id="{0D550A13-7022-FE4F-AF20-01FCEB05C1DA}"/>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dirty="0"/>
          </a:p>
        </p:txBody>
      </p:sp>
    </p:spTree>
    <p:extLst>
      <p:ext uri="{BB962C8B-B14F-4D97-AF65-F5344CB8AC3E}">
        <p14:creationId xmlns:p14="http://schemas.microsoft.com/office/powerpoint/2010/main" val="3495141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1C8F-E88B-7742-AEB2-46AFA5B6409A}"/>
              </a:ext>
            </a:extLst>
          </p:cNvPr>
          <p:cNvSpPr>
            <a:spLocks noGrp="1"/>
          </p:cNvSpPr>
          <p:nvPr>
            <p:ph type="title"/>
          </p:nvPr>
        </p:nvSpPr>
        <p:spPr/>
        <p:txBody>
          <a:bodyPr/>
          <a:lstStyle/>
          <a:p>
            <a:r>
              <a:rPr lang="en-US" dirty="0"/>
              <a:t>U/Pu-C Phase</a:t>
            </a:r>
          </a:p>
        </p:txBody>
      </p:sp>
      <p:pic>
        <p:nvPicPr>
          <p:cNvPr id="6" name="Content Placeholder 5">
            <a:extLst>
              <a:ext uri="{FF2B5EF4-FFF2-40B4-BE49-F238E27FC236}">
                <a16:creationId xmlns:a16="http://schemas.microsoft.com/office/drawing/2014/main" id="{B3D5C563-6A58-B040-B702-2BAB72907BE3}"/>
              </a:ext>
            </a:extLst>
          </p:cNvPr>
          <p:cNvPicPr>
            <a:picLocks noGrp="1" noChangeAspect="1"/>
          </p:cNvPicPr>
          <p:nvPr>
            <p:ph sz="half" idx="2"/>
          </p:nvPr>
        </p:nvPicPr>
        <p:blipFill>
          <a:blip r:embed="rId2"/>
          <a:stretch>
            <a:fillRect/>
          </a:stretch>
        </p:blipFill>
        <p:spPr>
          <a:xfrm>
            <a:off x="2142434" y="1968500"/>
            <a:ext cx="7472664" cy="3411215"/>
          </a:xfrm>
          <a:prstGeom prst="rect">
            <a:avLst/>
          </a:prstGeom>
        </p:spPr>
      </p:pic>
      <p:sp>
        <p:nvSpPr>
          <p:cNvPr id="5" name="Slide Number Placeholder 4">
            <a:extLst>
              <a:ext uri="{FF2B5EF4-FFF2-40B4-BE49-F238E27FC236}">
                <a16:creationId xmlns:a16="http://schemas.microsoft.com/office/drawing/2014/main" id="{7403A8A2-EBA6-8949-81B8-AC8A99940712}"/>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3247148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2E71-2EFC-3144-A39F-0D931DCCD7F4}"/>
              </a:ext>
            </a:extLst>
          </p:cNvPr>
          <p:cNvSpPr>
            <a:spLocks noGrp="1"/>
          </p:cNvSpPr>
          <p:nvPr>
            <p:ph type="title"/>
          </p:nvPr>
        </p:nvSpPr>
        <p:spPr/>
        <p:txBody>
          <a:bodyPr/>
          <a:lstStyle/>
          <a:p>
            <a:r>
              <a:rPr lang="en-US" dirty="0"/>
              <a:t>U/Pu2-C3</a:t>
            </a:r>
          </a:p>
        </p:txBody>
      </p:sp>
      <p:sp>
        <p:nvSpPr>
          <p:cNvPr id="3" name="Content Placeholder 2">
            <a:extLst>
              <a:ext uri="{FF2B5EF4-FFF2-40B4-BE49-F238E27FC236}">
                <a16:creationId xmlns:a16="http://schemas.microsoft.com/office/drawing/2014/main" id="{4CA2C577-5DF8-8042-AB8A-ADF405838207}"/>
              </a:ext>
            </a:extLst>
          </p:cNvPr>
          <p:cNvSpPr>
            <a:spLocks noGrp="1"/>
          </p:cNvSpPr>
          <p:nvPr>
            <p:ph sz="half" idx="1"/>
          </p:nvPr>
        </p:nvSpPr>
        <p:spPr>
          <a:xfrm>
            <a:off x="609600" y="1968503"/>
            <a:ext cx="4409661" cy="4157663"/>
          </a:xfrm>
        </p:spPr>
        <p:txBody>
          <a:bodyPr/>
          <a:lstStyle/>
          <a:p>
            <a:r>
              <a:rPr lang="en-US" sz="2200" dirty="0"/>
              <a:t>This structure is more complex than that of the mono- and dicarbides, and is often difficult to form</a:t>
            </a:r>
          </a:p>
          <a:p>
            <a:r>
              <a:rPr lang="en-US" sz="2200" dirty="0"/>
              <a:t>U2C3 is produced by a complex preparation procedure and decomposes into a mixture of mono- and dicarbides at high temperatures</a:t>
            </a:r>
          </a:p>
          <a:p>
            <a:endParaRPr lang="en-US" sz="2200" dirty="0"/>
          </a:p>
          <a:p>
            <a:endParaRPr lang="en-US" sz="2200" dirty="0"/>
          </a:p>
        </p:txBody>
      </p:sp>
      <p:pic>
        <p:nvPicPr>
          <p:cNvPr id="6" name="Content Placeholder 5">
            <a:extLst>
              <a:ext uri="{FF2B5EF4-FFF2-40B4-BE49-F238E27FC236}">
                <a16:creationId xmlns:a16="http://schemas.microsoft.com/office/drawing/2014/main" id="{2DD6098A-3E88-3940-ACE8-13DAAEE0E111}"/>
              </a:ext>
            </a:extLst>
          </p:cNvPr>
          <p:cNvPicPr>
            <a:picLocks noGrp="1" noChangeAspect="1"/>
          </p:cNvPicPr>
          <p:nvPr>
            <p:ph sz="half" idx="2"/>
          </p:nvPr>
        </p:nvPicPr>
        <p:blipFill>
          <a:blip r:embed="rId2"/>
          <a:stretch>
            <a:fillRect/>
          </a:stretch>
        </p:blipFill>
        <p:spPr>
          <a:xfrm>
            <a:off x="5164688" y="2613991"/>
            <a:ext cx="7027312" cy="2275510"/>
          </a:xfrm>
          <a:prstGeom prst="rect">
            <a:avLst/>
          </a:prstGeom>
        </p:spPr>
      </p:pic>
      <p:sp>
        <p:nvSpPr>
          <p:cNvPr id="5" name="Slide Number Placeholder 4">
            <a:extLst>
              <a:ext uri="{FF2B5EF4-FFF2-40B4-BE49-F238E27FC236}">
                <a16:creationId xmlns:a16="http://schemas.microsoft.com/office/drawing/2014/main" id="{060802DF-F464-C147-89B9-3A4CF96508F2}"/>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1414399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E25F-60CE-CE4A-B120-09555536AC60}"/>
              </a:ext>
            </a:extLst>
          </p:cNvPr>
          <p:cNvSpPr>
            <a:spLocks noGrp="1"/>
          </p:cNvSpPr>
          <p:nvPr>
            <p:ph type="title"/>
          </p:nvPr>
        </p:nvSpPr>
        <p:spPr/>
        <p:txBody>
          <a:bodyPr/>
          <a:lstStyle/>
          <a:p>
            <a:r>
              <a:rPr lang="en-US" dirty="0"/>
              <a:t>Phase Properties</a:t>
            </a:r>
          </a:p>
        </p:txBody>
      </p:sp>
      <p:sp>
        <p:nvSpPr>
          <p:cNvPr id="3" name="Content Placeholder 2">
            <a:extLst>
              <a:ext uri="{FF2B5EF4-FFF2-40B4-BE49-F238E27FC236}">
                <a16:creationId xmlns:a16="http://schemas.microsoft.com/office/drawing/2014/main" id="{2A379551-B673-8D42-AB4A-B1CDA688DC56}"/>
              </a:ext>
            </a:extLst>
          </p:cNvPr>
          <p:cNvSpPr>
            <a:spLocks noGrp="1"/>
          </p:cNvSpPr>
          <p:nvPr>
            <p:ph sz="half" idx="1"/>
          </p:nvPr>
        </p:nvSpPr>
        <p:spPr/>
        <p:txBody>
          <a:bodyPr/>
          <a:lstStyle/>
          <a:p>
            <a:r>
              <a:rPr lang="en-US" sz="2200" dirty="0"/>
              <a:t>UC and </a:t>
            </a:r>
            <a:r>
              <a:rPr lang="en-US" sz="2200" dirty="0" err="1"/>
              <a:t>PuC</a:t>
            </a:r>
            <a:r>
              <a:rPr lang="en-US" sz="2200" dirty="0"/>
              <a:t> are highly dense with </a:t>
            </a:r>
            <a:r>
              <a:rPr lang="en-US" sz="2200" dirty="0" err="1"/>
              <a:t>fcc</a:t>
            </a:r>
            <a:r>
              <a:rPr lang="en-US" sz="2200" dirty="0"/>
              <a:t> octahedral holes occupied by carbon atoms</a:t>
            </a:r>
          </a:p>
          <a:p>
            <a:r>
              <a:rPr lang="en-US" sz="2200" dirty="0"/>
              <a:t>The brittleness of carbides is due to alternate close-packed planes of metal and nonmetal atoms, restricting the slip and thereby hardening the crystal</a:t>
            </a:r>
          </a:p>
          <a:p>
            <a:r>
              <a:rPr lang="en-US" sz="2200" dirty="0"/>
              <a:t>Many fission products are not soluble in the monocarbide lattice due to the carbon bonds not wanting to form octahedral ligands</a:t>
            </a:r>
          </a:p>
          <a:p>
            <a:endParaRPr lang="en-US" sz="2200" dirty="0"/>
          </a:p>
          <a:p>
            <a:endParaRPr lang="en-US" sz="2200" dirty="0"/>
          </a:p>
        </p:txBody>
      </p:sp>
      <p:sp>
        <p:nvSpPr>
          <p:cNvPr id="4" name="Content Placeholder 3">
            <a:extLst>
              <a:ext uri="{FF2B5EF4-FFF2-40B4-BE49-F238E27FC236}">
                <a16:creationId xmlns:a16="http://schemas.microsoft.com/office/drawing/2014/main" id="{7FE29DDC-36AD-F648-93C2-A2D2456A4805}"/>
              </a:ext>
            </a:extLst>
          </p:cNvPr>
          <p:cNvSpPr>
            <a:spLocks noGrp="1"/>
          </p:cNvSpPr>
          <p:nvPr>
            <p:ph sz="half" idx="2"/>
          </p:nvPr>
        </p:nvSpPr>
        <p:spPr/>
        <p:txBody>
          <a:bodyPr/>
          <a:lstStyle/>
          <a:p>
            <a:r>
              <a:rPr lang="en-US" sz="2200" dirty="0"/>
              <a:t>The high density and low FP solubility of UC leads to higher swelling than UO2</a:t>
            </a:r>
          </a:p>
          <a:p>
            <a:r>
              <a:rPr lang="en-US" sz="2200" dirty="0"/>
              <a:t>The U2C3 phase has more open space in the structure, and generally has less swelling than UC</a:t>
            </a:r>
          </a:p>
          <a:p>
            <a:r>
              <a:rPr lang="en-US" sz="2200" dirty="0"/>
              <a:t>An increase in O and N impurities results in an increase of carbon activity and CO pressure of the fuel</a:t>
            </a:r>
          </a:p>
          <a:p>
            <a:r>
              <a:rPr lang="en-US" sz="2200" dirty="0"/>
              <a:t>O impurities are also known to contribute to the actinide redistribution in carbide fuels and fuel restructuring during burnup</a:t>
            </a:r>
          </a:p>
          <a:p>
            <a:endParaRPr lang="en-US" sz="2200" dirty="0"/>
          </a:p>
        </p:txBody>
      </p:sp>
      <p:sp>
        <p:nvSpPr>
          <p:cNvPr id="5" name="Slide Number Placeholder 4">
            <a:extLst>
              <a:ext uri="{FF2B5EF4-FFF2-40B4-BE49-F238E27FC236}">
                <a16:creationId xmlns:a16="http://schemas.microsoft.com/office/drawing/2014/main" id="{642009A3-D16C-3D4E-81D1-A135A90A048A}"/>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3245701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98CF-D290-5B48-A527-C9D88D378394}"/>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B59AFB9E-7F06-1E43-AD25-87B4B04B8914}"/>
              </a:ext>
            </a:extLst>
          </p:cNvPr>
          <p:cNvSpPr>
            <a:spLocks noGrp="1"/>
          </p:cNvSpPr>
          <p:nvPr>
            <p:ph idx="1"/>
          </p:nvPr>
        </p:nvSpPr>
        <p:spPr/>
        <p:txBody>
          <a:bodyPr/>
          <a:lstStyle/>
          <a:p>
            <a:r>
              <a:rPr lang="en-US" dirty="0"/>
              <a:t>DFT overview</a:t>
            </a:r>
          </a:p>
        </p:txBody>
      </p:sp>
      <p:sp>
        <p:nvSpPr>
          <p:cNvPr id="4" name="Slide Number Placeholder 3">
            <a:extLst>
              <a:ext uri="{FF2B5EF4-FFF2-40B4-BE49-F238E27FC236}">
                <a16:creationId xmlns:a16="http://schemas.microsoft.com/office/drawing/2014/main" id="{4A8E7BC0-4DA6-2E40-A3B2-211A244F7957}"/>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81888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D744-E000-D044-9BFC-6EE1C9CED3EF}"/>
              </a:ext>
            </a:extLst>
          </p:cNvPr>
          <p:cNvSpPr>
            <a:spLocks noGrp="1"/>
          </p:cNvSpPr>
          <p:nvPr>
            <p:ph type="title"/>
          </p:nvPr>
        </p:nvSpPr>
        <p:spPr/>
        <p:txBody>
          <a:bodyPr/>
          <a:lstStyle/>
          <a:p>
            <a:r>
              <a:rPr lang="en-US" dirty="0"/>
              <a:t>In-pile behavior</a:t>
            </a:r>
          </a:p>
        </p:txBody>
      </p:sp>
      <p:sp>
        <p:nvSpPr>
          <p:cNvPr id="3" name="Content Placeholder 2">
            <a:extLst>
              <a:ext uri="{FF2B5EF4-FFF2-40B4-BE49-F238E27FC236}">
                <a16:creationId xmlns:a16="http://schemas.microsoft.com/office/drawing/2014/main" id="{1DCFBD09-66E9-F641-BD46-4D986467D8B8}"/>
              </a:ext>
            </a:extLst>
          </p:cNvPr>
          <p:cNvSpPr>
            <a:spLocks noGrp="1"/>
          </p:cNvSpPr>
          <p:nvPr>
            <p:ph sz="half" idx="1"/>
          </p:nvPr>
        </p:nvSpPr>
        <p:spPr>
          <a:xfrm>
            <a:off x="609600" y="1968503"/>
            <a:ext cx="6496878" cy="4157663"/>
          </a:xfrm>
        </p:spPr>
        <p:txBody>
          <a:bodyPr/>
          <a:lstStyle/>
          <a:p>
            <a:r>
              <a:rPr lang="en-US" sz="2200" dirty="0"/>
              <a:t>The in-pile fuel behavior depends to a large extent on the fuel operating temperature, which in turn depends on the type of pin or bond concept, namely, He-bonded fuel, Na-bonded fuel, or He-bonded particle fuels</a:t>
            </a:r>
          </a:p>
          <a:p>
            <a:r>
              <a:rPr lang="en-US" sz="2200" dirty="0"/>
              <a:t>A large number of mixed carbide fuels have been irradiated in the US, Europe, Russia, India, and Japan</a:t>
            </a:r>
          </a:p>
          <a:p>
            <a:r>
              <a:rPr lang="en-US" sz="2200" dirty="0"/>
              <a:t>The performance analysis of the mixed carbide fuel can be best understood based on their burnup period, the structural changes occurring during the burnup and subsequently the swelling of the pin</a:t>
            </a:r>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331414E0-D9C5-CD48-876D-85B98E715584}"/>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6" name="Picture 5">
            <a:extLst>
              <a:ext uri="{FF2B5EF4-FFF2-40B4-BE49-F238E27FC236}">
                <a16:creationId xmlns:a16="http://schemas.microsoft.com/office/drawing/2014/main" id="{F781A1C2-5455-4848-9191-F523BDF2202E}"/>
              </a:ext>
            </a:extLst>
          </p:cNvPr>
          <p:cNvPicPr>
            <a:picLocks noChangeAspect="1"/>
          </p:cNvPicPr>
          <p:nvPr/>
        </p:nvPicPr>
        <p:blipFill>
          <a:blip r:embed="rId2"/>
          <a:stretch>
            <a:fillRect/>
          </a:stretch>
        </p:blipFill>
        <p:spPr>
          <a:xfrm>
            <a:off x="7364896" y="2110085"/>
            <a:ext cx="4545495" cy="3758349"/>
          </a:xfrm>
          <a:prstGeom prst="rect">
            <a:avLst/>
          </a:prstGeom>
        </p:spPr>
      </p:pic>
    </p:spTree>
    <p:extLst>
      <p:ext uri="{BB962C8B-B14F-4D97-AF65-F5344CB8AC3E}">
        <p14:creationId xmlns:p14="http://schemas.microsoft.com/office/powerpoint/2010/main" val="1754100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141D-3C90-5041-9E09-F750A9C6B969}"/>
              </a:ext>
            </a:extLst>
          </p:cNvPr>
          <p:cNvSpPr>
            <a:spLocks noGrp="1"/>
          </p:cNvSpPr>
          <p:nvPr>
            <p:ph type="title"/>
          </p:nvPr>
        </p:nvSpPr>
        <p:spPr/>
        <p:txBody>
          <a:bodyPr/>
          <a:lstStyle/>
          <a:p>
            <a:r>
              <a:rPr lang="en-US" dirty="0"/>
              <a:t>Burnup Stages</a:t>
            </a:r>
          </a:p>
        </p:txBody>
      </p:sp>
      <p:sp>
        <p:nvSpPr>
          <p:cNvPr id="3" name="Content Placeholder 2">
            <a:extLst>
              <a:ext uri="{FF2B5EF4-FFF2-40B4-BE49-F238E27FC236}">
                <a16:creationId xmlns:a16="http://schemas.microsoft.com/office/drawing/2014/main" id="{5D452DFC-4943-064B-902E-2AF9A1B3FDF7}"/>
              </a:ext>
            </a:extLst>
          </p:cNvPr>
          <p:cNvSpPr>
            <a:spLocks noGrp="1"/>
          </p:cNvSpPr>
          <p:nvPr>
            <p:ph sz="half" idx="1"/>
          </p:nvPr>
        </p:nvSpPr>
        <p:spPr/>
        <p:txBody>
          <a:bodyPr/>
          <a:lstStyle/>
          <a:p>
            <a:r>
              <a:rPr lang="en-US" sz="2200" dirty="0"/>
              <a:t>Stage A: At the BOL, the fuel undergoes cracking, which results in the movement of the fragmented fuel toward the cladding surface</a:t>
            </a:r>
          </a:p>
          <a:p>
            <a:r>
              <a:rPr lang="en-US" sz="2200" dirty="0"/>
              <a:t>The fuel–clad gap partly reduces but does not close</a:t>
            </a:r>
          </a:p>
          <a:p>
            <a:r>
              <a:rPr lang="en-US" sz="2200" dirty="0"/>
              <a:t>Fuel sees a dramatic increase in temperature</a:t>
            </a:r>
          </a:p>
          <a:p>
            <a:r>
              <a:rPr lang="en-US" sz="2200" dirty="0"/>
              <a:t>Stage A lasts for a few days</a:t>
            </a:r>
          </a:p>
          <a:p>
            <a:endParaRPr lang="en-US" sz="2200" dirty="0"/>
          </a:p>
          <a:p>
            <a:endParaRPr lang="en-US" sz="2200" dirty="0"/>
          </a:p>
        </p:txBody>
      </p:sp>
      <p:sp>
        <p:nvSpPr>
          <p:cNvPr id="4" name="Content Placeholder 3">
            <a:extLst>
              <a:ext uri="{FF2B5EF4-FFF2-40B4-BE49-F238E27FC236}">
                <a16:creationId xmlns:a16="http://schemas.microsoft.com/office/drawing/2014/main" id="{CF13CA2B-867D-B04D-BD72-E806DBBF22E2}"/>
              </a:ext>
            </a:extLst>
          </p:cNvPr>
          <p:cNvSpPr>
            <a:spLocks noGrp="1"/>
          </p:cNvSpPr>
          <p:nvPr>
            <p:ph sz="half" idx="2"/>
          </p:nvPr>
        </p:nvSpPr>
        <p:spPr/>
        <p:txBody>
          <a:bodyPr/>
          <a:lstStyle/>
          <a:p>
            <a:r>
              <a:rPr lang="en-US" sz="2200" dirty="0"/>
              <a:t>Stage B: Fuel undergoes unrestrained free swelling, crack healing, or </a:t>
            </a:r>
            <a:r>
              <a:rPr lang="en-US" sz="2200" dirty="0" err="1"/>
              <a:t>resintering</a:t>
            </a:r>
            <a:endParaRPr lang="en-US" sz="2200" dirty="0"/>
          </a:p>
          <a:p>
            <a:r>
              <a:rPr lang="en-US" sz="2200" dirty="0" err="1"/>
              <a:t>Resintering</a:t>
            </a:r>
            <a:r>
              <a:rPr lang="en-US" sz="2200" dirty="0"/>
              <a:t>/densification occurs for thermally unstable fuels, which causes an initial increase in gap size resulting in the rise in the fuel surface temperature</a:t>
            </a:r>
          </a:p>
          <a:p>
            <a:r>
              <a:rPr lang="en-US" sz="2200" dirty="0"/>
              <a:t>In stage B, free grain boundary swelling occurs and crack healing starts, which results in the relocation of fuel fragments further from the center of the fuel to the periphery</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811183AE-E984-6142-A43B-2C01C9421B30}"/>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217928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BBE5-8976-7040-8E91-D762B0789F59}"/>
              </a:ext>
            </a:extLst>
          </p:cNvPr>
          <p:cNvSpPr>
            <a:spLocks noGrp="1"/>
          </p:cNvSpPr>
          <p:nvPr>
            <p:ph type="title"/>
          </p:nvPr>
        </p:nvSpPr>
        <p:spPr/>
        <p:txBody>
          <a:bodyPr/>
          <a:lstStyle/>
          <a:p>
            <a:r>
              <a:rPr lang="en-US" dirty="0"/>
              <a:t>Burnup Stages</a:t>
            </a:r>
          </a:p>
        </p:txBody>
      </p:sp>
      <p:sp>
        <p:nvSpPr>
          <p:cNvPr id="3" name="Content Placeholder 2">
            <a:extLst>
              <a:ext uri="{FF2B5EF4-FFF2-40B4-BE49-F238E27FC236}">
                <a16:creationId xmlns:a16="http://schemas.microsoft.com/office/drawing/2014/main" id="{ACD8FF96-A4A4-B04C-8E63-7F9402037E0E}"/>
              </a:ext>
            </a:extLst>
          </p:cNvPr>
          <p:cNvSpPr>
            <a:spLocks noGrp="1"/>
          </p:cNvSpPr>
          <p:nvPr>
            <p:ph sz="half" idx="1"/>
          </p:nvPr>
        </p:nvSpPr>
        <p:spPr/>
        <p:txBody>
          <a:bodyPr/>
          <a:lstStyle/>
          <a:p>
            <a:r>
              <a:rPr lang="en-US" sz="2200" dirty="0"/>
              <a:t>Stage B-cont.</a:t>
            </a:r>
          </a:p>
          <a:p>
            <a:r>
              <a:rPr lang="en-US" sz="2200" dirty="0"/>
              <a:t>Swelling causes fuel–clad gap closure, increase in heat transfer coefficient, and decrease in fuel surface temperature</a:t>
            </a:r>
          </a:p>
          <a:p>
            <a:r>
              <a:rPr lang="en-US" sz="2200" dirty="0"/>
              <a:t>Surface roughness of fuel and cladding limits complete gap closure</a:t>
            </a:r>
          </a:p>
          <a:p>
            <a:r>
              <a:rPr lang="en-US" sz="2200" dirty="0"/>
              <a:t>FCMI begins due to the swelling of the fuel</a:t>
            </a:r>
          </a:p>
          <a:p>
            <a:r>
              <a:rPr lang="en-US" sz="2200" dirty="0"/>
              <a:t>Stage B ends after a burnup of approximately 3 at.%</a:t>
            </a:r>
          </a:p>
          <a:p>
            <a:endParaRPr lang="en-US" sz="2200" dirty="0"/>
          </a:p>
        </p:txBody>
      </p:sp>
      <p:sp>
        <p:nvSpPr>
          <p:cNvPr id="5" name="Slide Number Placeholder 4">
            <a:extLst>
              <a:ext uri="{FF2B5EF4-FFF2-40B4-BE49-F238E27FC236}">
                <a16:creationId xmlns:a16="http://schemas.microsoft.com/office/drawing/2014/main" id="{EDEDD36B-4554-C54E-AFEC-4EBDDA51961E}"/>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6" name="Content Placeholder 5">
            <a:extLst>
              <a:ext uri="{FF2B5EF4-FFF2-40B4-BE49-F238E27FC236}">
                <a16:creationId xmlns:a16="http://schemas.microsoft.com/office/drawing/2014/main" id="{DFEF2B59-A0E5-C747-A7B4-2E0A6FAA672D}"/>
              </a:ext>
            </a:extLst>
          </p:cNvPr>
          <p:cNvPicPr>
            <a:picLocks noGrp="1" noChangeAspect="1"/>
          </p:cNvPicPr>
          <p:nvPr>
            <p:ph sz="half" idx="2"/>
          </p:nvPr>
        </p:nvPicPr>
        <p:blipFill>
          <a:blip r:embed="rId2"/>
          <a:stretch>
            <a:fillRect/>
          </a:stretch>
        </p:blipFill>
        <p:spPr>
          <a:xfrm>
            <a:off x="6375779" y="1968500"/>
            <a:ext cx="5028441" cy="4157663"/>
          </a:xfrm>
          <a:prstGeom prst="rect">
            <a:avLst/>
          </a:prstGeom>
        </p:spPr>
      </p:pic>
    </p:spTree>
    <p:extLst>
      <p:ext uri="{BB962C8B-B14F-4D97-AF65-F5344CB8AC3E}">
        <p14:creationId xmlns:p14="http://schemas.microsoft.com/office/powerpoint/2010/main" val="2840788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BBE5-8976-7040-8E91-D762B0789F59}"/>
              </a:ext>
            </a:extLst>
          </p:cNvPr>
          <p:cNvSpPr>
            <a:spLocks noGrp="1"/>
          </p:cNvSpPr>
          <p:nvPr>
            <p:ph type="title"/>
          </p:nvPr>
        </p:nvSpPr>
        <p:spPr/>
        <p:txBody>
          <a:bodyPr/>
          <a:lstStyle/>
          <a:p>
            <a:r>
              <a:rPr lang="en-US" dirty="0"/>
              <a:t>Burnup Stages</a:t>
            </a:r>
          </a:p>
        </p:txBody>
      </p:sp>
      <p:sp>
        <p:nvSpPr>
          <p:cNvPr id="3" name="Content Placeholder 2">
            <a:extLst>
              <a:ext uri="{FF2B5EF4-FFF2-40B4-BE49-F238E27FC236}">
                <a16:creationId xmlns:a16="http://schemas.microsoft.com/office/drawing/2014/main" id="{ACD8FF96-A4A4-B04C-8E63-7F9402037E0E}"/>
              </a:ext>
            </a:extLst>
          </p:cNvPr>
          <p:cNvSpPr>
            <a:spLocks noGrp="1"/>
          </p:cNvSpPr>
          <p:nvPr>
            <p:ph sz="half" idx="1"/>
          </p:nvPr>
        </p:nvSpPr>
        <p:spPr/>
        <p:txBody>
          <a:bodyPr/>
          <a:lstStyle/>
          <a:p>
            <a:r>
              <a:rPr lang="en-US" sz="2200" dirty="0"/>
              <a:t>Stage C</a:t>
            </a:r>
          </a:p>
          <a:p>
            <a:r>
              <a:rPr lang="en-US" sz="2200" dirty="0"/>
              <a:t>This stage starts after fuel–clad gap closure when a steady minimum surface temperature is reached and it continues till the end of fuel life</a:t>
            </a:r>
          </a:p>
          <a:p>
            <a:r>
              <a:rPr lang="en-US" sz="2200" dirty="0"/>
              <a:t>For carbide fuel, this could be up to 15 at.%</a:t>
            </a:r>
          </a:p>
          <a:p>
            <a:r>
              <a:rPr lang="en-US" sz="2200" dirty="0"/>
              <a:t>At this stage, more homogeneous fuel–clad interaction starts</a:t>
            </a:r>
          </a:p>
          <a:p>
            <a:endParaRPr lang="en-US" sz="2200" dirty="0"/>
          </a:p>
        </p:txBody>
      </p:sp>
      <p:sp>
        <p:nvSpPr>
          <p:cNvPr id="5" name="Slide Number Placeholder 4">
            <a:extLst>
              <a:ext uri="{FF2B5EF4-FFF2-40B4-BE49-F238E27FC236}">
                <a16:creationId xmlns:a16="http://schemas.microsoft.com/office/drawing/2014/main" id="{EDEDD36B-4554-C54E-AFEC-4EBDDA51961E}"/>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pic>
        <p:nvPicPr>
          <p:cNvPr id="6" name="Content Placeholder 5">
            <a:extLst>
              <a:ext uri="{FF2B5EF4-FFF2-40B4-BE49-F238E27FC236}">
                <a16:creationId xmlns:a16="http://schemas.microsoft.com/office/drawing/2014/main" id="{DFEF2B59-A0E5-C747-A7B4-2E0A6FAA672D}"/>
              </a:ext>
            </a:extLst>
          </p:cNvPr>
          <p:cNvPicPr>
            <a:picLocks noGrp="1" noChangeAspect="1"/>
          </p:cNvPicPr>
          <p:nvPr>
            <p:ph sz="half" idx="2"/>
          </p:nvPr>
        </p:nvPicPr>
        <p:blipFill>
          <a:blip r:embed="rId2"/>
          <a:stretch>
            <a:fillRect/>
          </a:stretch>
        </p:blipFill>
        <p:spPr>
          <a:xfrm>
            <a:off x="6375779" y="1968500"/>
            <a:ext cx="5028441" cy="4157663"/>
          </a:xfrm>
          <a:prstGeom prst="rect">
            <a:avLst/>
          </a:prstGeom>
        </p:spPr>
      </p:pic>
    </p:spTree>
    <p:extLst>
      <p:ext uri="{BB962C8B-B14F-4D97-AF65-F5344CB8AC3E}">
        <p14:creationId xmlns:p14="http://schemas.microsoft.com/office/powerpoint/2010/main" val="1977332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B3D9-356C-5149-B5F4-11759BA64F33}"/>
              </a:ext>
            </a:extLst>
          </p:cNvPr>
          <p:cNvSpPr>
            <a:spLocks noGrp="1"/>
          </p:cNvSpPr>
          <p:nvPr>
            <p:ph type="title"/>
          </p:nvPr>
        </p:nvSpPr>
        <p:spPr/>
        <p:txBody>
          <a:bodyPr/>
          <a:lstStyle/>
          <a:p>
            <a:r>
              <a:rPr lang="en-US" dirty="0"/>
              <a:t>Fuel Restructuring</a:t>
            </a:r>
          </a:p>
        </p:txBody>
      </p:sp>
      <p:sp>
        <p:nvSpPr>
          <p:cNvPr id="3" name="Content Placeholder 2">
            <a:extLst>
              <a:ext uri="{FF2B5EF4-FFF2-40B4-BE49-F238E27FC236}">
                <a16:creationId xmlns:a16="http://schemas.microsoft.com/office/drawing/2014/main" id="{80CBEEA6-7587-E34D-8183-6BA915E867B7}"/>
              </a:ext>
            </a:extLst>
          </p:cNvPr>
          <p:cNvSpPr>
            <a:spLocks noGrp="1"/>
          </p:cNvSpPr>
          <p:nvPr>
            <p:ph sz="half" idx="1"/>
          </p:nvPr>
        </p:nvSpPr>
        <p:spPr>
          <a:xfrm>
            <a:off x="609599" y="1968503"/>
            <a:ext cx="6258339" cy="4157663"/>
          </a:xfrm>
        </p:spPr>
        <p:txBody>
          <a:bodyPr/>
          <a:lstStyle/>
          <a:p>
            <a:r>
              <a:rPr lang="en-US" sz="2200" dirty="0"/>
              <a:t>The cross section can be divided into four structural zones, become well defined when the fuel sees a burnup of 1.3 at.%.</a:t>
            </a:r>
          </a:p>
          <a:p>
            <a:r>
              <a:rPr lang="en-US" sz="2200" dirty="0"/>
              <a:t>Zone 1 is the porous fuel at the center having high temperature and helps in the release of fission gases</a:t>
            </a:r>
          </a:p>
          <a:p>
            <a:r>
              <a:rPr lang="en-US" sz="2200" dirty="0"/>
              <a:t>Zone 3 contributes to high microscopic swelling</a:t>
            </a:r>
          </a:p>
          <a:p>
            <a:r>
              <a:rPr lang="en-US" sz="2200" dirty="0"/>
              <a:t>Zone 2 is an intermediate zone that only exists at very high heating rate (&gt;1200W/cm)</a:t>
            </a:r>
          </a:p>
          <a:p>
            <a:r>
              <a:rPr lang="en-US" sz="2200" dirty="0"/>
              <a:t>Zone-IV is the coolest zone of the fuel cross section, which is next to the fuel cladding</a:t>
            </a:r>
          </a:p>
          <a:p>
            <a:endParaRPr lang="en-US" sz="2200" dirty="0"/>
          </a:p>
          <a:p>
            <a:endParaRPr lang="en-US" sz="2200" dirty="0"/>
          </a:p>
        </p:txBody>
      </p:sp>
      <p:pic>
        <p:nvPicPr>
          <p:cNvPr id="6" name="Content Placeholder 5">
            <a:extLst>
              <a:ext uri="{FF2B5EF4-FFF2-40B4-BE49-F238E27FC236}">
                <a16:creationId xmlns:a16="http://schemas.microsoft.com/office/drawing/2014/main" id="{E36BB84A-6C41-114A-9933-13CF96713ACF}"/>
              </a:ext>
            </a:extLst>
          </p:cNvPr>
          <p:cNvPicPr>
            <a:picLocks noGrp="1" noChangeAspect="1"/>
          </p:cNvPicPr>
          <p:nvPr>
            <p:ph sz="half" idx="2"/>
          </p:nvPr>
        </p:nvPicPr>
        <p:blipFill>
          <a:blip r:embed="rId2"/>
          <a:stretch>
            <a:fillRect/>
          </a:stretch>
        </p:blipFill>
        <p:spPr>
          <a:xfrm>
            <a:off x="6867938" y="2379608"/>
            <a:ext cx="5121966" cy="2926837"/>
          </a:xfrm>
          <a:prstGeom prst="rect">
            <a:avLst/>
          </a:prstGeom>
        </p:spPr>
      </p:pic>
      <p:sp>
        <p:nvSpPr>
          <p:cNvPr id="5" name="Slide Number Placeholder 4">
            <a:extLst>
              <a:ext uri="{FF2B5EF4-FFF2-40B4-BE49-F238E27FC236}">
                <a16:creationId xmlns:a16="http://schemas.microsoft.com/office/drawing/2014/main" id="{A879EFB7-CD5F-294E-A5DE-953354EE3431}"/>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2007270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3873-5386-F247-8DA2-47E1C623ADC5}"/>
              </a:ext>
            </a:extLst>
          </p:cNvPr>
          <p:cNvSpPr>
            <a:spLocks noGrp="1"/>
          </p:cNvSpPr>
          <p:nvPr>
            <p:ph type="title"/>
          </p:nvPr>
        </p:nvSpPr>
        <p:spPr/>
        <p:txBody>
          <a:bodyPr/>
          <a:lstStyle/>
          <a:p>
            <a:r>
              <a:rPr lang="en-US" dirty="0"/>
              <a:t>Na Bonded Pin Performance</a:t>
            </a:r>
          </a:p>
        </p:txBody>
      </p:sp>
      <p:sp>
        <p:nvSpPr>
          <p:cNvPr id="3" name="Content Placeholder 2">
            <a:extLst>
              <a:ext uri="{FF2B5EF4-FFF2-40B4-BE49-F238E27FC236}">
                <a16:creationId xmlns:a16="http://schemas.microsoft.com/office/drawing/2014/main" id="{56B6F63D-A771-DE45-8101-D4A9AEF2411B}"/>
              </a:ext>
            </a:extLst>
          </p:cNvPr>
          <p:cNvSpPr>
            <a:spLocks noGrp="1"/>
          </p:cNvSpPr>
          <p:nvPr>
            <p:ph sz="half" idx="1"/>
          </p:nvPr>
        </p:nvSpPr>
        <p:spPr/>
        <p:txBody>
          <a:bodyPr/>
          <a:lstStyle/>
          <a:p>
            <a:r>
              <a:rPr lang="en-US" sz="2200" dirty="0"/>
              <a:t>For the sodium-bonded fuel pin, the smear density is lower than that of He-bonded fuel</a:t>
            </a:r>
          </a:p>
          <a:p>
            <a:r>
              <a:rPr lang="en-US" sz="2200" dirty="0"/>
              <a:t>This allows for the manufacture of a denser fuel with less initial porosity</a:t>
            </a:r>
          </a:p>
          <a:p>
            <a:r>
              <a:rPr lang="en-US" sz="2200" dirty="0"/>
              <a:t>In the beginning (stage A), the fresh fuel fractures, reducing thermoelastic stresses and drastically changing temperature gradient of the fuel</a:t>
            </a:r>
          </a:p>
          <a:p>
            <a:r>
              <a:rPr lang="en-US" sz="2200" dirty="0"/>
              <a:t>There is no abrupt change in fuel temperature in this concept</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910DA670-32E7-B64C-A6D8-A3D19EE03385}"/>
              </a:ext>
            </a:extLst>
          </p:cNvPr>
          <p:cNvSpPr>
            <a:spLocks noGrp="1"/>
          </p:cNvSpPr>
          <p:nvPr>
            <p:ph sz="half" idx="2"/>
          </p:nvPr>
        </p:nvSpPr>
        <p:spPr/>
        <p:txBody>
          <a:bodyPr/>
          <a:lstStyle/>
          <a:p>
            <a:r>
              <a:rPr lang="en-US" sz="2200" dirty="0"/>
              <a:t>The lower temperature of the sodium-bonded pin keeps the swelling rate of the fuel low</a:t>
            </a:r>
          </a:p>
          <a:p>
            <a:r>
              <a:rPr lang="en-US" sz="2200" dirty="0"/>
              <a:t>The decrease in thermal conductivity with burnup is compensated by a slow decrease in linear heating</a:t>
            </a:r>
          </a:p>
          <a:p>
            <a:r>
              <a:rPr lang="en-US" sz="2200" dirty="0"/>
              <a:t>FCMI can be avoided till end of life by proper selection of initial fuel–clad gap</a:t>
            </a:r>
          </a:p>
          <a:p>
            <a:r>
              <a:rPr lang="en-US" sz="2200" dirty="0"/>
              <a:t>Na bond acts like a medium for transfer of C from the fuel to clad, causing clad carburization</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E42F4415-1340-0E47-A56A-EE02F71051DD}"/>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125518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C0A8-3A99-6C4A-8CE8-4C9370AB708F}"/>
              </a:ext>
            </a:extLst>
          </p:cNvPr>
          <p:cNvSpPr>
            <a:spLocks noGrp="1"/>
          </p:cNvSpPr>
          <p:nvPr>
            <p:ph type="title"/>
          </p:nvPr>
        </p:nvSpPr>
        <p:spPr/>
        <p:txBody>
          <a:bodyPr/>
          <a:lstStyle/>
          <a:p>
            <a:r>
              <a:rPr lang="en-US" dirty="0"/>
              <a:t>He Bonded Pin Performance</a:t>
            </a:r>
          </a:p>
        </p:txBody>
      </p:sp>
      <p:sp>
        <p:nvSpPr>
          <p:cNvPr id="3" name="Content Placeholder 2">
            <a:extLst>
              <a:ext uri="{FF2B5EF4-FFF2-40B4-BE49-F238E27FC236}">
                <a16:creationId xmlns:a16="http://schemas.microsoft.com/office/drawing/2014/main" id="{091D704D-D0CF-2F4A-90CB-4A3A624A8E37}"/>
              </a:ext>
            </a:extLst>
          </p:cNvPr>
          <p:cNvSpPr>
            <a:spLocks noGrp="1"/>
          </p:cNvSpPr>
          <p:nvPr>
            <p:ph sz="half" idx="1"/>
          </p:nvPr>
        </p:nvSpPr>
        <p:spPr/>
        <p:txBody>
          <a:bodyPr/>
          <a:lstStyle/>
          <a:p>
            <a:r>
              <a:rPr lang="en-US" sz="2200" dirty="0"/>
              <a:t>He bonding is the most preferred bonding concept of carbide fuel, due to cost and the potential for Na bond deterioration at high burnup</a:t>
            </a:r>
          </a:p>
          <a:p>
            <a:r>
              <a:rPr lang="en-US" sz="2200" dirty="0"/>
              <a:t>The in-pile performance of the He-bonded pin depends to a large extent on the porosity of the as-fabricated fuel</a:t>
            </a:r>
          </a:p>
          <a:p>
            <a:r>
              <a:rPr lang="en-US" sz="2200" dirty="0"/>
              <a:t>The initial temperature rise is much higher at the beginning of life because of the lower thermal conductivity of the He bond compared to Na bond</a:t>
            </a:r>
          </a:p>
          <a:p>
            <a:endParaRPr lang="en-US" sz="2200" dirty="0"/>
          </a:p>
          <a:p>
            <a:endParaRPr lang="en-US" sz="2200" dirty="0"/>
          </a:p>
        </p:txBody>
      </p:sp>
      <p:sp>
        <p:nvSpPr>
          <p:cNvPr id="4" name="Content Placeholder 3">
            <a:extLst>
              <a:ext uri="{FF2B5EF4-FFF2-40B4-BE49-F238E27FC236}">
                <a16:creationId xmlns:a16="http://schemas.microsoft.com/office/drawing/2014/main" id="{C5DAA208-1F4E-5A4F-92D6-F8657A037D6C}"/>
              </a:ext>
            </a:extLst>
          </p:cNvPr>
          <p:cNvSpPr>
            <a:spLocks noGrp="1"/>
          </p:cNvSpPr>
          <p:nvPr>
            <p:ph sz="half" idx="2"/>
          </p:nvPr>
        </p:nvSpPr>
        <p:spPr/>
        <p:txBody>
          <a:bodyPr/>
          <a:lstStyle/>
          <a:p>
            <a:r>
              <a:rPr lang="en-US" sz="2200" dirty="0"/>
              <a:t>The lower thermal conductivity of the He bond requires the reduction of the fuel–clad gap compared to the Na-bonded fuel</a:t>
            </a:r>
          </a:p>
          <a:p>
            <a:r>
              <a:rPr lang="en-US" sz="2200" dirty="0"/>
              <a:t>The fuel density for He bonded fuel is lower and has a fabrication porosity of about 15%</a:t>
            </a:r>
          </a:p>
          <a:p>
            <a:r>
              <a:rPr lang="en-US" sz="2200" dirty="0"/>
              <a:t>The gap closure in the early burnup period results in lowering of the fuel temperature, and free swelling changes into restrained swelling under the contact pressure developed at the clad–fuel interface</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2ACF5CC6-B869-C148-A2AA-543036CC9E9A}"/>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3041948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30AE-423C-B045-8EFC-E024BFF6F1A5}"/>
              </a:ext>
            </a:extLst>
          </p:cNvPr>
          <p:cNvSpPr>
            <a:spLocks noGrp="1"/>
          </p:cNvSpPr>
          <p:nvPr>
            <p:ph type="title"/>
          </p:nvPr>
        </p:nvSpPr>
        <p:spPr/>
        <p:txBody>
          <a:bodyPr/>
          <a:lstStyle/>
          <a:p>
            <a:r>
              <a:rPr lang="en-US" dirty="0"/>
              <a:t>Pin Failure</a:t>
            </a:r>
          </a:p>
        </p:txBody>
      </p:sp>
      <p:sp>
        <p:nvSpPr>
          <p:cNvPr id="3" name="Content Placeholder 2">
            <a:extLst>
              <a:ext uri="{FF2B5EF4-FFF2-40B4-BE49-F238E27FC236}">
                <a16:creationId xmlns:a16="http://schemas.microsoft.com/office/drawing/2014/main" id="{5F9A25C5-080B-EE4D-95F9-3816449E4CBF}"/>
              </a:ext>
            </a:extLst>
          </p:cNvPr>
          <p:cNvSpPr>
            <a:spLocks noGrp="1"/>
          </p:cNvSpPr>
          <p:nvPr>
            <p:ph sz="half" idx="1"/>
          </p:nvPr>
        </p:nvSpPr>
        <p:spPr/>
        <p:txBody>
          <a:bodyPr/>
          <a:lstStyle/>
          <a:p>
            <a:r>
              <a:rPr lang="en-US" sz="2200" dirty="0"/>
              <a:t>The mechanical properties of the fuel and clad (creep, fracture toughness) largely predict the fuel behavior after gap closure</a:t>
            </a:r>
          </a:p>
          <a:p>
            <a:r>
              <a:rPr lang="en-US" sz="2200" dirty="0"/>
              <a:t>Cladding breaches due to FCMI or FCCI can be due to loss of ductility of the clad, carburization of the clad, or fuel swelling</a:t>
            </a:r>
          </a:p>
          <a:p>
            <a:r>
              <a:rPr lang="en-US" sz="2200" dirty="0"/>
              <a:t>Clad carburization makes the clad surface hard and brittle and cracks form and propagate easily</a:t>
            </a:r>
          </a:p>
          <a:p>
            <a:endParaRPr lang="en-US" sz="2200" dirty="0"/>
          </a:p>
          <a:p>
            <a:endParaRPr lang="en-US" sz="2200" dirty="0"/>
          </a:p>
        </p:txBody>
      </p:sp>
      <p:sp>
        <p:nvSpPr>
          <p:cNvPr id="4" name="Content Placeholder 3">
            <a:extLst>
              <a:ext uri="{FF2B5EF4-FFF2-40B4-BE49-F238E27FC236}">
                <a16:creationId xmlns:a16="http://schemas.microsoft.com/office/drawing/2014/main" id="{E5999640-EF72-094D-9A03-3EE5F89FEF4A}"/>
              </a:ext>
            </a:extLst>
          </p:cNvPr>
          <p:cNvSpPr>
            <a:spLocks noGrp="1"/>
          </p:cNvSpPr>
          <p:nvPr>
            <p:ph sz="half" idx="2"/>
          </p:nvPr>
        </p:nvSpPr>
        <p:spPr/>
        <p:txBody>
          <a:bodyPr/>
          <a:lstStyle/>
          <a:p>
            <a:r>
              <a:rPr lang="en-US" sz="2200" dirty="0"/>
              <a:t>It has been observed that the He-bonded pin can be operated safely up to 15 at.% burnup (peak burnup 20 at.%).</a:t>
            </a:r>
          </a:p>
          <a:p>
            <a:endParaRPr lang="en-US" sz="2200" dirty="0"/>
          </a:p>
        </p:txBody>
      </p:sp>
      <p:sp>
        <p:nvSpPr>
          <p:cNvPr id="5" name="Slide Number Placeholder 4">
            <a:extLst>
              <a:ext uri="{FF2B5EF4-FFF2-40B4-BE49-F238E27FC236}">
                <a16:creationId xmlns:a16="http://schemas.microsoft.com/office/drawing/2014/main" id="{A1733892-1E84-DE4E-A87C-5BF980BF3EFD}"/>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2456680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20B4-04F5-5946-919D-43D3DA89DCF8}"/>
              </a:ext>
            </a:extLst>
          </p:cNvPr>
          <p:cNvSpPr>
            <a:spLocks noGrp="1"/>
          </p:cNvSpPr>
          <p:nvPr>
            <p:ph type="title"/>
          </p:nvPr>
        </p:nvSpPr>
        <p:spPr/>
        <p:txBody>
          <a:bodyPr/>
          <a:lstStyle/>
          <a:p>
            <a:r>
              <a:rPr lang="en-US" dirty="0"/>
              <a:t>Fuel Creep</a:t>
            </a:r>
          </a:p>
        </p:txBody>
      </p:sp>
      <p:sp>
        <p:nvSpPr>
          <p:cNvPr id="3" name="Content Placeholder 2">
            <a:extLst>
              <a:ext uri="{FF2B5EF4-FFF2-40B4-BE49-F238E27FC236}">
                <a16:creationId xmlns:a16="http://schemas.microsoft.com/office/drawing/2014/main" id="{2663EC6E-FA02-8448-9425-E7410F109E11}"/>
              </a:ext>
            </a:extLst>
          </p:cNvPr>
          <p:cNvSpPr>
            <a:spLocks noGrp="1"/>
          </p:cNvSpPr>
          <p:nvPr>
            <p:ph sz="half" idx="1"/>
          </p:nvPr>
        </p:nvSpPr>
        <p:spPr/>
        <p:txBody>
          <a:bodyPr/>
          <a:lstStyle/>
          <a:p>
            <a:r>
              <a:rPr lang="en-US" sz="2200" dirty="0"/>
              <a:t>The source of stresses in the fuel under irradiation is the pressure generated by fission gases produced within the fuel</a:t>
            </a:r>
          </a:p>
          <a:p>
            <a:r>
              <a:rPr lang="en-US" sz="2200" dirty="0"/>
              <a:t>After the fuel–clad gap closure, free swelling is restrained, and a back stress is generated by the clad on the fuel</a:t>
            </a:r>
          </a:p>
          <a:p>
            <a:r>
              <a:rPr lang="en-US" sz="2200" dirty="0"/>
              <a:t>Unlike close-packed metals, deformation of carbide requires much higher stresses because of the strong covalent bonding existing between the metal atom and the carbon atom</a:t>
            </a:r>
          </a:p>
          <a:p>
            <a:endParaRPr lang="en-US" sz="2200" dirty="0"/>
          </a:p>
          <a:p>
            <a:endParaRPr lang="en-US" sz="2200" dirty="0"/>
          </a:p>
        </p:txBody>
      </p:sp>
      <p:sp>
        <p:nvSpPr>
          <p:cNvPr id="4" name="Content Placeholder 3">
            <a:extLst>
              <a:ext uri="{FF2B5EF4-FFF2-40B4-BE49-F238E27FC236}">
                <a16:creationId xmlns:a16="http://schemas.microsoft.com/office/drawing/2014/main" id="{58F2877A-5245-1F41-80D8-E54BB2F0D1A1}"/>
              </a:ext>
            </a:extLst>
          </p:cNvPr>
          <p:cNvSpPr>
            <a:spLocks noGrp="1"/>
          </p:cNvSpPr>
          <p:nvPr>
            <p:ph sz="half" idx="2"/>
          </p:nvPr>
        </p:nvSpPr>
        <p:spPr/>
        <p:txBody>
          <a:bodyPr/>
          <a:lstStyle/>
          <a:p>
            <a:r>
              <a:rPr lang="en-US" sz="2200" dirty="0"/>
              <a:t>Two types of creep deformation are operative in the fuel: temperature-dependent thermal creep and irradiation creep</a:t>
            </a:r>
          </a:p>
          <a:p>
            <a:r>
              <a:rPr lang="en-US" sz="2200" dirty="0"/>
              <a:t>Thermal creep has been shown to start at 1000C and dominate over radiation-induced creep</a:t>
            </a:r>
          </a:p>
          <a:p>
            <a:r>
              <a:rPr lang="en-US" sz="2200" dirty="0"/>
              <a:t>The steady-state creep curve has been determined and is a function of stress, temperature, composition, grain size, and impurity content in the fuel</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93308527-A6B9-8C4F-A7D4-40338BD8240E}"/>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pic>
        <p:nvPicPr>
          <p:cNvPr id="6" name="Picture 5">
            <a:extLst>
              <a:ext uri="{FF2B5EF4-FFF2-40B4-BE49-F238E27FC236}">
                <a16:creationId xmlns:a16="http://schemas.microsoft.com/office/drawing/2014/main" id="{2C6EFCC3-E64C-0143-B508-7037282D792F}"/>
              </a:ext>
            </a:extLst>
          </p:cNvPr>
          <p:cNvPicPr>
            <a:picLocks noChangeAspect="1"/>
          </p:cNvPicPr>
          <p:nvPr/>
        </p:nvPicPr>
        <p:blipFill>
          <a:blip r:embed="rId2"/>
          <a:stretch>
            <a:fillRect/>
          </a:stretch>
        </p:blipFill>
        <p:spPr>
          <a:xfrm>
            <a:off x="7481404" y="5993609"/>
            <a:ext cx="3073400" cy="495300"/>
          </a:xfrm>
          <a:prstGeom prst="rect">
            <a:avLst/>
          </a:prstGeom>
        </p:spPr>
      </p:pic>
    </p:spTree>
    <p:extLst>
      <p:ext uri="{BB962C8B-B14F-4D97-AF65-F5344CB8AC3E}">
        <p14:creationId xmlns:p14="http://schemas.microsoft.com/office/powerpoint/2010/main" val="2224256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D379-85E2-8C48-B463-C6C9DEF2CC0E}"/>
              </a:ext>
            </a:extLst>
          </p:cNvPr>
          <p:cNvSpPr>
            <a:spLocks noGrp="1"/>
          </p:cNvSpPr>
          <p:nvPr>
            <p:ph type="title"/>
          </p:nvPr>
        </p:nvSpPr>
        <p:spPr/>
        <p:txBody>
          <a:bodyPr/>
          <a:lstStyle/>
          <a:p>
            <a:r>
              <a:rPr lang="en-US" dirty="0"/>
              <a:t>Fuel Creep</a:t>
            </a:r>
          </a:p>
        </p:txBody>
      </p:sp>
      <p:sp>
        <p:nvSpPr>
          <p:cNvPr id="3" name="Content Placeholder 2">
            <a:extLst>
              <a:ext uri="{FF2B5EF4-FFF2-40B4-BE49-F238E27FC236}">
                <a16:creationId xmlns:a16="http://schemas.microsoft.com/office/drawing/2014/main" id="{7E738109-D3A1-5947-8F14-59A941A4A071}"/>
              </a:ext>
            </a:extLst>
          </p:cNvPr>
          <p:cNvSpPr>
            <a:spLocks noGrp="1"/>
          </p:cNvSpPr>
          <p:nvPr>
            <p:ph sz="half" idx="1"/>
          </p:nvPr>
        </p:nvSpPr>
        <p:spPr/>
        <p:txBody>
          <a:bodyPr/>
          <a:lstStyle/>
          <a:p>
            <a:r>
              <a:rPr lang="en-US" sz="2200" dirty="0"/>
              <a:t>Steady-state creep data of UC</a:t>
            </a:r>
            <a:r>
              <a:rPr lang="en-US" sz="2200" baseline="-25000" dirty="0"/>
              <a:t>1-x</a:t>
            </a:r>
            <a:r>
              <a:rPr lang="en-US" sz="2200" dirty="0"/>
              <a:t> and MC</a:t>
            </a:r>
            <a:r>
              <a:rPr lang="en-US" sz="2200" baseline="-25000" dirty="0"/>
              <a:t>1+x </a:t>
            </a:r>
            <a:r>
              <a:rPr lang="en-US" sz="2200" dirty="0"/>
              <a:t>at a stress of 20 MPa</a:t>
            </a:r>
          </a:p>
          <a:p>
            <a:r>
              <a:rPr lang="en-US" sz="2200" dirty="0"/>
              <a:t>Substantial creep only exists for a limited part of the fuel, and thus most of the fuel acts as a brittle material</a:t>
            </a:r>
          </a:p>
          <a:p>
            <a:r>
              <a:rPr lang="en-US" sz="2200" dirty="0"/>
              <a:t>Irradiation-induced creep is independent of temperature, but increases with fluence</a:t>
            </a:r>
          </a:p>
          <a:p>
            <a:r>
              <a:rPr lang="en-US" sz="2200" dirty="0"/>
              <a:t>No data on creep of U/Pu-C or Pu-C fuel exists</a:t>
            </a:r>
          </a:p>
          <a:p>
            <a:endParaRPr lang="en-US" sz="2200" dirty="0"/>
          </a:p>
        </p:txBody>
      </p:sp>
      <p:pic>
        <p:nvPicPr>
          <p:cNvPr id="6" name="Content Placeholder 5">
            <a:extLst>
              <a:ext uri="{FF2B5EF4-FFF2-40B4-BE49-F238E27FC236}">
                <a16:creationId xmlns:a16="http://schemas.microsoft.com/office/drawing/2014/main" id="{CCBA3258-14E2-F747-8881-F9AB93BBF392}"/>
              </a:ext>
            </a:extLst>
          </p:cNvPr>
          <p:cNvPicPr>
            <a:picLocks noGrp="1" noChangeAspect="1"/>
          </p:cNvPicPr>
          <p:nvPr>
            <p:ph sz="half" idx="2"/>
          </p:nvPr>
        </p:nvPicPr>
        <p:blipFill>
          <a:blip r:embed="rId2"/>
          <a:stretch>
            <a:fillRect/>
          </a:stretch>
        </p:blipFill>
        <p:spPr>
          <a:xfrm>
            <a:off x="6515674" y="1968500"/>
            <a:ext cx="4748652" cy="4157663"/>
          </a:xfrm>
          <a:prstGeom prst="rect">
            <a:avLst/>
          </a:prstGeom>
        </p:spPr>
      </p:pic>
      <p:sp>
        <p:nvSpPr>
          <p:cNvPr id="5" name="Slide Number Placeholder 4">
            <a:extLst>
              <a:ext uri="{FF2B5EF4-FFF2-40B4-BE49-F238E27FC236}">
                <a16:creationId xmlns:a16="http://schemas.microsoft.com/office/drawing/2014/main" id="{0547AD18-E84D-744F-BC73-937207A9DA5E}"/>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336315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Carbides and nitrides</a:t>
            </a:r>
          </a:p>
        </p:txBody>
      </p:sp>
      <p:sp>
        <p:nvSpPr>
          <p:cNvPr id="3" name="Slide Number Placeholder 2">
            <a:extLst>
              <a:ext uri="{FF2B5EF4-FFF2-40B4-BE49-F238E27FC236}">
                <a16:creationId xmlns:a16="http://schemas.microsoft.com/office/drawing/2014/main" id="{5AF24BB4-C5F0-CF45-96CF-0C1214D571AD}"/>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4063663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4640-DF1D-FB49-94B5-5506D71652F4}"/>
              </a:ext>
            </a:extLst>
          </p:cNvPr>
          <p:cNvSpPr>
            <a:spLocks noGrp="1"/>
          </p:cNvSpPr>
          <p:nvPr>
            <p:ph type="title"/>
          </p:nvPr>
        </p:nvSpPr>
        <p:spPr/>
        <p:txBody>
          <a:bodyPr/>
          <a:lstStyle/>
          <a:p>
            <a:r>
              <a:rPr lang="en-US" dirty="0"/>
              <a:t>Irradiation Performance</a:t>
            </a:r>
          </a:p>
        </p:txBody>
      </p:sp>
      <p:sp>
        <p:nvSpPr>
          <p:cNvPr id="3" name="Content Placeholder 2">
            <a:extLst>
              <a:ext uri="{FF2B5EF4-FFF2-40B4-BE49-F238E27FC236}">
                <a16:creationId xmlns:a16="http://schemas.microsoft.com/office/drawing/2014/main" id="{B3A7F127-3731-D349-B319-1C8E850C9FAC}"/>
              </a:ext>
            </a:extLst>
          </p:cNvPr>
          <p:cNvSpPr>
            <a:spLocks noGrp="1"/>
          </p:cNvSpPr>
          <p:nvPr>
            <p:ph sz="half" idx="1"/>
          </p:nvPr>
        </p:nvSpPr>
        <p:spPr/>
        <p:txBody>
          <a:bodyPr/>
          <a:lstStyle/>
          <a:p>
            <a:r>
              <a:rPr lang="en-US" sz="2200" dirty="0"/>
              <a:t>Carbide fuel containing 70% and 55% </a:t>
            </a:r>
            <a:r>
              <a:rPr lang="en-US" sz="2200" dirty="0" err="1"/>
              <a:t>PuC</a:t>
            </a:r>
            <a:r>
              <a:rPr lang="en-US" sz="2200" dirty="0"/>
              <a:t> was used as the driver fuel for FBTR</a:t>
            </a:r>
          </a:p>
          <a:p>
            <a:r>
              <a:rPr lang="en-US" sz="2200" dirty="0"/>
              <a:t>PIE at burnups of 2.5, 5, 10, and 15.5 at.% shows the evolution of the pin</a:t>
            </a:r>
          </a:p>
          <a:p>
            <a:r>
              <a:rPr lang="en-US" sz="2200" dirty="0"/>
              <a:t>After 10 at.% burnup, the gaps had closed at the center of the fuel column</a:t>
            </a:r>
          </a:p>
          <a:p>
            <a:r>
              <a:rPr lang="en-US" sz="2200" dirty="0"/>
              <a:t>Circumferential cracks due to thermal stresses formed, and a discrete zone free from any porosity is observed near the outer region</a:t>
            </a:r>
          </a:p>
          <a:p>
            <a:endParaRPr lang="en-US" sz="2200" dirty="0"/>
          </a:p>
        </p:txBody>
      </p:sp>
      <p:pic>
        <p:nvPicPr>
          <p:cNvPr id="6" name="Content Placeholder 5">
            <a:extLst>
              <a:ext uri="{FF2B5EF4-FFF2-40B4-BE49-F238E27FC236}">
                <a16:creationId xmlns:a16="http://schemas.microsoft.com/office/drawing/2014/main" id="{E83B4E8B-2878-B645-8E1F-D820120AB115}"/>
              </a:ext>
            </a:extLst>
          </p:cNvPr>
          <p:cNvPicPr>
            <a:picLocks noGrp="1" noChangeAspect="1"/>
          </p:cNvPicPr>
          <p:nvPr>
            <p:ph sz="half" idx="2"/>
          </p:nvPr>
        </p:nvPicPr>
        <p:blipFill>
          <a:blip r:embed="rId2"/>
          <a:stretch>
            <a:fillRect/>
          </a:stretch>
        </p:blipFill>
        <p:spPr>
          <a:xfrm>
            <a:off x="6786361" y="1968500"/>
            <a:ext cx="4207277" cy="4157663"/>
          </a:xfrm>
          <a:prstGeom prst="rect">
            <a:avLst/>
          </a:prstGeom>
        </p:spPr>
      </p:pic>
      <p:sp>
        <p:nvSpPr>
          <p:cNvPr id="5" name="Slide Number Placeholder 4">
            <a:extLst>
              <a:ext uri="{FF2B5EF4-FFF2-40B4-BE49-F238E27FC236}">
                <a16:creationId xmlns:a16="http://schemas.microsoft.com/office/drawing/2014/main" id="{9AFA862D-D2D6-A443-8EDC-0AE07D98744F}"/>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Tree>
    <p:extLst>
      <p:ext uri="{BB962C8B-B14F-4D97-AF65-F5344CB8AC3E}">
        <p14:creationId xmlns:p14="http://schemas.microsoft.com/office/powerpoint/2010/main" val="2568546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231E-8AAC-964E-A06F-EF9D74A99DD0}"/>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91B37BB5-6F3C-F242-B4BD-2D5F8C74EDEC}"/>
              </a:ext>
            </a:extLst>
          </p:cNvPr>
          <p:cNvSpPr>
            <a:spLocks noGrp="1"/>
          </p:cNvSpPr>
          <p:nvPr>
            <p:ph sz="half" idx="1"/>
          </p:nvPr>
        </p:nvSpPr>
        <p:spPr/>
        <p:txBody>
          <a:bodyPr/>
          <a:lstStyle/>
          <a:p>
            <a:r>
              <a:rPr lang="en-US" sz="2200" dirty="0"/>
              <a:t>Carbon activity and partial pressure of CO are important parameters responsible for clad carburization</a:t>
            </a:r>
          </a:p>
          <a:p>
            <a:r>
              <a:rPr lang="en-US" sz="2200" dirty="0"/>
              <a:t>In sodium-bonded fuel, carbon transfer from the fuel to the clad takes place by dissolution of carbon in sodium liquid</a:t>
            </a:r>
          </a:p>
          <a:p>
            <a:r>
              <a:rPr lang="en-US" sz="2200" dirty="0"/>
              <a:t>In He-bonded fuel pins, carbon transfer takes place through CO</a:t>
            </a:r>
          </a:p>
          <a:p>
            <a:r>
              <a:rPr lang="en-US" sz="2200" dirty="0"/>
              <a:t>Out-of-pile testing with Na-bonded fuel showed carburization above 1000 K, with hardening of the SS316 cladding up to 100 </a:t>
            </a:r>
            <a:r>
              <a:rPr lang="en-US" sz="2200" dirty="0">
                <a:latin typeface="Symbol" pitchFamily="2" charset="2"/>
              </a:rPr>
              <a:t>m</a:t>
            </a:r>
            <a:r>
              <a:rPr lang="en-US" sz="2200" dirty="0"/>
              <a:t>m</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E1338D9A-AFBA-7646-ABFF-BEAB0AF8912C}"/>
              </a:ext>
            </a:extLst>
          </p:cNvPr>
          <p:cNvSpPr>
            <a:spLocks noGrp="1"/>
          </p:cNvSpPr>
          <p:nvPr>
            <p:ph sz="half" idx="2"/>
          </p:nvPr>
        </p:nvSpPr>
        <p:spPr/>
        <p:txBody>
          <a:bodyPr/>
          <a:lstStyle/>
          <a:p>
            <a:r>
              <a:rPr lang="en-US" sz="2200" dirty="0"/>
              <a:t>Carburization typically takes the form of carbide precipitation along the grain boundaries and slip lines</a:t>
            </a:r>
          </a:p>
          <a:p>
            <a:r>
              <a:rPr lang="en-US" sz="2200" dirty="0"/>
              <a:t>The depth of carburization in Na-bonded fuel was greater than in the He-bonded pins</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453BBA4C-DA88-8E43-B437-B017FE4E3130}"/>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pic>
        <p:nvPicPr>
          <p:cNvPr id="6" name="Picture 5">
            <a:extLst>
              <a:ext uri="{FF2B5EF4-FFF2-40B4-BE49-F238E27FC236}">
                <a16:creationId xmlns:a16="http://schemas.microsoft.com/office/drawing/2014/main" id="{BE9AADD8-7DBE-4B49-92DB-6B3121016BE4}"/>
              </a:ext>
            </a:extLst>
          </p:cNvPr>
          <p:cNvPicPr>
            <a:picLocks noChangeAspect="1"/>
          </p:cNvPicPr>
          <p:nvPr/>
        </p:nvPicPr>
        <p:blipFill>
          <a:blip r:embed="rId2"/>
          <a:stretch>
            <a:fillRect/>
          </a:stretch>
        </p:blipFill>
        <p:spPr>
          <a:xfrm>
            <a:off x="6637404" y="4045843"/>
            <a:ext cx="3599899" cy="2812157"/>
          </a:xfrm>
          <a:prstGeom prst="rect">
            <a:avLst/>
          </a:prstGeom>
        </p:spPr>
      </p:pic>
    </p:spTree>
    <p:extLst>
      <p:ext uri="{BB962C8B-B14F-4D97-AF65-F5344CB8AC3E}">
        <p14:creationId xmlns:p14="http://schemas.microsoft.com/office/powerpoint/2010/main" val="3922706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592A5-D7BF-E249-A541-3950C843FBE8}"/>
              </a:ext>
            </a:extLst>
          </p:cNvPr>
          <p:cNvSpPr>
            <a:spLocks noGrp="1"/>
          </p:cNvSpPr>
          <p:nvPr>
            <p:ph type="title"/>
          </p:nvPr>
        </p:nvSpPr>
        <p:spPr/>
        <p:txBody>
          <a:bodyPr/>
          <a:lstStyle/>
          <a:p>
            <a:r>
              <a:rPr lang="en-US" dirty="0"/>
              <a:t>C/M Ratio</a:t>
            </a:r>
          </a:p>
        </p:txBody>
      </p:sp>
      <p:sp>
        <p:nvSpPr>
          <p:cNvPr id="3" name="Content Placeholder 2">
            <a:extLst>
              <a:ext uri="{FF2B5EF4-FFF2-40B4-BE49-F238E27FC236}">
                <a16:creationId xmlns:a16="http://schemas.microsoft.com/office/drawing/2014/main" id="{5C4998A7-6585-FA4D-B577-5C3E68E6EAB4}"/>
              </a:ext>
            </a:extLst>
          </p:cNvPr>
          <p:cNvSpPr>
            <a:spLocks noGrp="1"/>
          </p:cNvSpPr>
          <p:nvPr>
            <p:ph sz="half" idx="1"/>
          </p:nvPr>
        </p:nvSpPr>
        <p:spPr/>
        <p:txBody>
          <a:bodyPr/>
          <a:lstStyle/>
          <a:p>
            <a:r>
              <a:rPr lang="en-US" sz="2200" dirty="0"/>
              <a:t>The fission of uranium–plutonium MC results in the formation of different types of fission products</a:t>
            </a:r>
          </a:p>
          <a:p>
            <a:r>
              <a:rPr lang="en-US" sz="2200" dirty="0"/>
              <a:t>The fission products generated may form dicarbides or monocarbides depending upon the carbon potential in the fuel</a:t>
            </a:r>
          </a:p>
          <a:p>
            <a:r>
              <a:rPr lang="en-US" sz="2200" dirty="0"/>
              <a:t>This may cause decrease in the C/M ratio and result in the formation of metal phase U/Pu, which forms low-melting eutectic with the components of the cladding material</a:t>
            </a:r>
          </a:p>
          <a:p>
            <a:endParaRPr lang="en-US" sz="2200" dirty="0"/>
          </a:p>
          <a:p>
            <a:endParaRPr lang="en-US" sz="2200" dirty="0"/>
          </a:p>
        </p:txBody>
      </p:sp>
      <p:sp>
        <p:nvSpPr>
          <p:cNvPr id="4" name="Content Placeholder 3">
            <a:extLst>
              <a:ext uri="{FF2B5EF4-FFF2-40B4-BE49-F238E27FC236}">
                <a16:creationId xmlns:a16="http://schemas.microsoft.com/office/drawing/2014/main" id="{6662FBB7-92CF-F94C-96D7-FEB9B5CFDB6B}"/>
              </a:ext>
            </a:extLst>
          </p:cNvPr>
          <p:cNvSpPr>
            <a:spLocks noGrp="1"/>
          </p:cNvSpPr>
          <p:nvPr>
            <p:ph sz="half" idx="2"/>
          </p:nvPr>
        </p:nvSpPr>
        <p:spPr/>
        <p:txBody>
          <a:bodyPr/>
          <a:lstStyle/>
          <a:p>
            <a:r>
              <a:rPr lang="en-US" sz="2200" dirty="0"/>
              <a:t>Thus, a </a:t>
            </a:r>
            <a:r>
              <a:rPr lang="en-US" sz="2200" dirty="0" err="1"/>
              <a:t>hyperstoichiometric</a:t>
            </a:r>
            <a:r>
              <a:rPr lang="en-US" sz="2200" dirty="0"/>
              <a:t> fuel is always preferred for carbides</a:t>
            </a:r>
          </a:p>
          <a:p>
            <a:r>
              <a:rPr lang="en-US" sz="2200" dirty="0"/>
              <a:t>The extent of </a:t>
            </a:r>
            <a:r>
              <a:rPr lang="en-US" sz="2200" dirty="0" err="1"/>
              <a:t>hyperstoichiometry</a:t>
            </a:r>
            <a:r>
              <a:rPr lang="en-US" sz="2200" dirty="0"/>
              <a:t> (M2C3 content) in the initial fuel composition is determined by the target burnup, with additional C required for longer burnups</a:t>
            </a:r>
          </a:p>
          <a:p>
            <a:r>
              <a:rPr lang="en-US" sz="2200" dirty="0"/>
              <a:t>Thermodynamic calculations have shown that rare earth elements show more solubility in M2C3 than in the</a:t>
            </a:r>
          </a:p>
          <a:p>
            <a:r>
              <a:rPr lang="en-US" sz="2200" dirty="0"/>
              <a:t>MC phase of the fuel, and that lanthanides make stable </a:t>
            </a:r>
            <a:r>
              <a:rPr lang="en-US" sz="2200" dirty="0" err="1"/>
              <a:t>sesquicarbides</a:t>
            </a:r>
            <a:r>
              <a:rPr lang="en-US" sz="2200" dirty="0"/>
              <a:t> and dicarbides</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8E674347-3FD4-CA48-98C0-588FC666F0AA}"/>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spTree>
    <p:extLst>
      <p:ext uri="{BB962C8B-B14F-4D97-AF65-F5344CB8AC3E}">
        <p14:creationId xmlns:p14="http://schemas.microsoft.com/office/powerpoint/2010/main" val="3389798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745F-EF43-0E44-A4D2-3CF8E1ABF2C3}"/>
              </a:ext>
            </a:extLst>
          </p:cNvPr>
          <p:cNvSpPr>
            <a:spLocks noGrp="1"/>
          </p:cNvSpPr>
          <p:nvPr>
            <p:ph type="title"/>
          </p:nvPr>
        </p:nvSpPr>
        <p:spPr/>
        <p:txBody>
          <a:bodyPr/>
          <a:lstStyle/>
          <a:p>
            <a:r>
              <a:rPr lang="en-US" dirty="0"/>
              <a:t>Carbide Fabrication</a:t>
            </a:r>
          </a:p>
        </p:txBody>
      </p:sp>
      <p:sp>
        <p:nvSpPr>
          <p:cNvPr id="3" name="Content Placeholder 2">
            <a:extLst>
              <a:ext uri="{FF2B5EF4-FFF2-40B4-BE49-F238E27FC236}">
                <a16:creationId xmlns:a16="http://schemas.microsoft.com/office/drawing/2014/main" id="{C5C7135E-14E0-BD40-A919-F45B00529D12}"/>
              </a:ext>
            </a:extLst>
          </p:cNvPr>
          <p:cNvSpPr>
            <a:spLocks noGrp="1"/>
          </p:cNvSpPr>
          <p:nvPr>
            <p:ph sz="half" idx="1"/>
          </p:nvPr>
        </p:nvSpPr>
        <p:spPr/>
        <p:txBody>
          <a:bodyPr/>
          <a:lstStyle/>
          <a:p>
            <a:r>
              <a:rPr lang="en-US" sz="2200" dirty="0"/>
              <a:t>Fabrication of carbide fuel on commercial scale is a difficult task and needs additional care because of its pyrophoricity, high radio toxicity, and the concern for criticality restricts the batch size</a:t>
            </a:r>
          </a:p>
          <a:p>
            <a:r>
              <a:rPr lang="en-US" sz="2200" dirty="0"/>
              <a:t>Carbide powders formed during carbothermic reduction of oxides are prone to oxidation and hydrolysis</a:t>
            </a:r>
          </a:p>
          <a:p>
            <a:r>
              <a:rPr lang="en-US" sz="2200" dirty="0"/>
              <a:t>This requires high-purity inert-gas cover in the fabrication line consisting of glove boxes</a:t>
            </a:r>
          </a:p>
          <a:p>
            <a:endParaRPr lang="en-US" sz="2200" dirty="0"/>
          </a:p>
        </p:txBody>
      </p:sp>
      <p:pic>
        <p:nvPicPr>
          <p:cNvPr id="6" name="Content Placeholder 5">
            <a:extLst>
              <a:ext uri="{FF2B5EF4-FFF2-40B4-BE49-F238E27FC236}">
                <a16:creationId xmlns:a16="http://schemas.microsoft.com/office/drawing/2014/main" id="{33E47E58-C22B-7942-A9CE-33F4CDB53572}"/>
              </a:ext>
            </a:extLst>
          </p:cNvPr>
          <p:cNvPicPr>
            <a:picLocks noGrp="1" noChangeAspect="1"/>
          </p:cNvPicPr>
          <p:nvPr>
            <p:ph sz="half" idx="2"/>
          </p:nvPr>
        </p:nvPicPr>
        <p:blipFill>
          <a:blip r:embed="rId2"/>
          <a:stretch>
            <a:fillRect/>
          </a:stretch>
        </p:blipFill>
        <p:spPr>
          <a:xfrm>
            <a:off x="6838950" y="2255988"/>
            <a:ext cx="4743450" cy="3292704"/>
          </a:xfrm>
          <a:prstGeom prst="rect">
            <a:avLst/>
          </a:prstGeom>
        </p:spPr>
      </p:pic>
      <p:sp>
        <p:nvSpPr>
          <p:cNvPr id="5" name="Slide Number Placeholder 4">
            <a:extLst>
              <a:ext uri="{FF2B5EF4-FFF2-40B4-BE49-F238E27FC236}">
                <a16:creationId xmlns:a16="http://schemas.microsoft.com/office/drawing/2014/main" id="{8ECA8B4C-CA57-F944-9CDA-DE95B01EC3EB}"/>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spTree>
    <p:extLst>
      <p:ext uri="{BB962C8B-B14F-4D97-AF65-F5344CB8AC3E}">
        <p14:creationId xmlns:p14="http://schemas.microsoft.com/office/powerpoint/2010/main" val="2187566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0611-F030-3244-B5DE-C797FA1F5021}"/>
              </a:ext>
            </a:extLst>
          </p:cNvPr>
          <p:cNvSpPr>
            <a:spLocks noGrp="1"/>
          </p:cNvSpPr>
          <p:nvPr>
            <p:ph type="title"/>
          </p:nvPr>
        </p:nvSpPr>
        <p:spPr/>
        <p:txBody>
          <a:bodyPr/>
          <a:lstStyle/>
          <a:p>
            <a:r>
              <a:rPr lang="en-US" dirty="0"/>
              <a:t>Fabrication Techniques</a:t>
            </a:r>
          </a:p>
        </p:txBody>
      </p:sp>
      <p:sp>
        <p:nvSpPr>
          <p:cNvPr id="3" name="Content Placeholder 2">
            <a:extLst>
              <a:ext uri="{FF2B5EF4-FFF2-40B4-BE49-F238E27FC236}">
                <a16:creationId xmlns:a16="http://schemas.microsoft.com/office/drawing/2014/main" id="{466AF48F-3A21-7548-BC82-22B2A5322438}"/>
              </a:ext>
            </a:extLst>
          </p:cNvPr>
          <p:cNvSpPr>
            <a:spLocks noGrp="1"/>
          </p:cNvSpPr>
          <p:nvPr>
            <p:ph sz="half" idx="1"/>
          </p:nvPr>
        </p:nvSpPr>
        <p:spPr/>
        <p:txBody>
          <a:bodyPr/>
          <a:lstStyle/>
          <a:p>
            <a:r>
              <a:rPr lang="en-US" sz="2200" dirty="0"/>
              <a:t>Melting casting</a:t>
            </a:r>
          </a:p>
          <a:p>
            <a:r>
              <a:rPr lang="en-US" sz="2200" dirty="0"/>
              <a:t>In this method, UO2 or U metal chips with graphite are arc-melted and made into the form of a button</a:t>
            </a:r>
          </a:p>
          <a:p>
            <a:r>
              <a:rPr lang="en-US" sz="2200" dirty="0"/>
              <a:t>Melting casting route results in large-grained materials compared to that obtained by powder metallurgical methods</a:t>
            </a:r>
          </a:p>
          <a:p>
            <a:r>
              <a:rPr lang="en-US" sz="2200" dirty="0"/>
              <a:t>The melting casting method is, however, uneconomical due to the high cost of metal fabrication</a:t>
            </a:r>
          </a:p>
          <a:p>
            <a:endParaRPr lang="en-US" sz="2200" dirty="0"/>
          </a:p>
          <a:p>
            <a:endParaRPr lang="en-US" sz="2200" dirty="0"/>
          </a:p>
        </p:txBody>
      </p:sp>
      <p:sp>
        <p:nvSpPr>
          <p:cNvPr id="4" name="Content Placeholder 3">
            <a:extLst>
              <a:ext uri="{FF2B5EF4-FFF2-40B4-BE49-F238E27FC236}">
                <a16:creationId xmlns:a16="http://schemas.microsoft.com/office/drawing/2014/main" id="{48C2FBA0-3351-AA4C-AAF6-B2C9A8763663}"/>
              </a:ext>
            </a:extLst>
          </p:cNvPr>
          <p:cNvSpPr>
            <a:spLocks noGrp="1"/>
          </p:cNvSpPr>
          <p:nvPr>
            <p:ph sz="half" idx="2"/>
          </p:nvPr>
        </p:nvSpPr>
        <p:spPr/>
        <p:txBody>
          <a:bodyPr/>
          <a:lstStyle/>
          <a:p>
            <a:r>
              <a:rPr lang="en-US" sz="2200" dirty="0"/>
              <a:t>Metal </a:t>
            </a:r>
            <a:r>
              <a:rPr lang="en-US" sz="2200" dirty="0" err="1"/>
              <a:t>hydriding</a:t>
            </a:r>
            <a:r>
              <a:rPr lang="en-US" sz="2200" dirty="0"/>
              <a:t>– dehydriding</a:t>
            </a:r>
          </a:p>
          <a:p>
            <a:r>
              <a:rPr lang="en-US" sz="2200" dirty="0"/>
              <a:t>This method is followed for small-scale production of high-purity carbides, where the metal hydride reacts with graphite</a:t>
            </a:r>
          </a:p>
          <a:p>
            <a:r>
              <a:rPr lang="en-US" sz="2200" dirty="0"/>
              <a:t>Actinide carbides MC and M2C3 can be prepared from a mixture of hydride and graphite</a:t>
            </a:r>
          </a:p>
          <a:p>
            <a:r>
              <a:rPr lang="en-US" sz="2200" dirty="0"/>
              <a:t>For UC, the reaction between uranium metal and a hydrocarbon gas (methane) is carried out with careful control of the hydrocarbon flow</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B636703A-0EB2-7641-8625-077374D195F8}"/>
              </a:ext>
            </a:extLst>
          </p:cNvPr>
          <p:cNvSpPr>
            <a:spLocks noGrp="1"/>
          </p:cNvSpPr>
          <p:nvPr>
            <p:ph type="sldNum" sz="quarter" idx="12"/>
          </p:nvPr>
        </p:nvSpPr>
        <p:spPr/>
        <p:txBody>
          <a:bodyPr/>
          <a:lstStyle/>
          <a:p>
            <a:pPr>
              <a:defRPr/>
            </a:pPr>
            <a:fld id="{EC35E9FC-F6D5-0349-BBED-EA7D7A9BC49B}" type="slidenum">
              <a:rPr lang="en-US" smtClean="0"/>
              <a:pPr>
                <a:defRPr/>
              </a:pPr>
              <a:t>34</a:t>
            </a:fld>
            <a:endParaRPr lang="en-US"/>
          </a:p>
        </p:txBody>
      </p:sp>
      <p:pic>
        <p:nvPicPr>
          <p:cNvPr id="6" name="Picture 5">
            <a:extLst>
              <a:ext uri="{FF2B5EF4-FFF2-40B4-BE49-F238E27FC236}">
                <a16:creationId xmlns:a16="http://schemas.microsoft.com/office/drawing/2014/main" id="{C33CCAC8-AFE8-624F-8B57-968F68496B77}"/>
              </a:ext>
            </a:extLst>
          </p:cNvPr>
          <p:cNvPicPr>
            <a:picLocks noChangeAspect="1"/>
          </p:cNvPicPr>
          <p:nvPr/>
        </p:nvPicPr>
        <p:blipFill>
          <a:blip r:embed="rId2"/>
          <a:stretch>
            <a:fillRect/>
          </a:stretch>
        </p:blipFill>
        <p:spPr>
          <a:xfrm>
            <a:off x="8533296" y="4500493"/>
            <a:ext cx="2844800" cy="386215"/>
          </a:xfrm>
          <a:prstGeom prst="rect">
            <a:avLst/>
          </a:prstGeom>
        </p:spPr>
      </p:pic>
    </p:spTree>
    <p:extLst>
      <p:ext uri="{BB962C8B-B14F-4D97-AF65-F5344CB8AC3E}">
        <p14:creationId xmlns:p14="http://schemas.microsoft.com/office/powerpoint/2010/main" val="4153734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0AE2-A80B-0349-AD18-CDCFE3967D0E}"/>
              </a:ext>
            </a:extLst>
          </p:cNvPr>
          <p:cNvSpPr>
            <a:spLocks noGrp="1"/>
          </p:cNvSpPr>
          <p:nvPr>
            <p:ph type="title"/>
          </p:nvPr>
        </p:nvSpPr>
        <p:spPr/>
        <p:txBody>
          <a:bodyPr/>
          <a:lstStyle/>
          <a:p>
            <a:r>
              <a:rPr lang="en-US" dirty="0"/>
              <a:t>Carbothermic Reduction</a:t>
            </a:r>
          </a:p>
        </p:txBody>
      </p:sp>
      <p:sp>
        <p:nvSpPr>
          <p:cNvPr id="3" name="Content Placeholder 2">
            <a:extLst>
              <a:ext uri="{FF2B5EF4-FFF2-40B4-BE49-F238E27FC236}">
                <a16:creationId xmlns:a16="http://schemas.microsoft.com/office/drawing/2014/main" id="{0251F8D5-006E-EC46-A1A1-F5805B3DFB90}"/>
              </a:ext>
            </a:extLst>
          </p:cNvPr>
          <p:cNvSpPr>
            <a:spLocks noGrp="1"/>
          </p:cNvSpPr>
          <p:nvPr>
            <p:ph sz="half" idx="1"/>
          </p:nvPr>
        </p:nvSpPr>
        <p:spPr/>
        <p:txBody>
          <a:bodyPr/>
          <a:lstStyle/>
          <a:p>
            <a:r>
              <a:rPr lang="en-US" sz="2200" dirty="0"/>
              <a:t>Uranium monocarbide is produced by carbothermic reduction of UO2 and carbon following the reaction</a:t>
            </a:r>
          </a:p>
          <a:p>
            <a:endParaRPr lang="en-US" sz="2200" dirty="0"/>
          </a:p>
          <a:p>
            <a:endParaRPr lang="en-US" sz="2200" dirty="0"/>
          </a:p>
          <a:p>
            <a:r>
              <a:rPr lang="en-US" sz="2200" dirty="0"/>
              <a:t>A mixture of UO2 and carbon is blended together and the mixture is compacted at 300–600MPa pressure along with an organic binder</a:t>
            </a:r>
          </a:p>
          <a:p>
            <a:r>
              <a:rPr lang="en-US" sz="2200" dirty="0"/>
              <a:t>The pellets are heated in a vacuum induction furnace and ground to a powder for compaction</a:t>
            </a:r>
          </a:p>
          <a:p>
            <a:endParaRPr lang="en-US" sz="2200" dirty="0"/>
          </a:p>
        </p:txBody>
      </p:sp>
      <p:pic>
        <p:nvPicPr>
          <p:cNvPr id="7" name="Content Placeholder 6">
            <a:extLst>
              <a:ext uri="{FF2B5EF4-FFF2-40B4-BE49-F238E27FC236}">
                <a16:creationId xmlns:a16="http://schemas.microsoft.com/office/drawing/2014/main" id="{7CF2B306-2CE8-F540-AAC1-901F768711B9}"/>
              </a:ext>
            </a:extLst>
          </p:cNvPr>
          <p:cNvPicPr>
            <a:picLocks noGrp="1" noChangeAspect="1"/>
          </p:cNvPicPr>
          <p:nvPr>
            <p:ph sz="half" idx="2"/>
          </p:nvPr>
        </p:nvPicPr>
        <p:blipFill>
          <a:blip r:embed="rId2"/>
          <a:stretch>
            <a:fillRect/>
          </a:stretch>
        </p:blipFill>
        <p:spPr>
          <a:xfrm>
            <a:off x="6197600" y="2124610"/>
            <a:ext cx="5384800" cy="3845443"/>
          </a:xfrm>
          <a:prstGeom prst="rect">
            <a:avLst/>
          </a:prstGeom>
        </p:spPr>
      </p:pic>
      <p:sp>
        <p:nvSpPr>
          <p:cNvPr id="5" name="Slide Number Placeholder 4">
            <a:extLst>
              <a:ext uri="{FF2B5EF4-FFF2-40B4-BE49-F238E27FC236}">
                <a16:creationId xmlns:a16="http://schemas.microsoft.com/office/drawing/2014/main" id="{BA7898A3-2857-634D-9C5F-471952DC8133}"/>
              </a:ext>
            </a:extLst>
          </p:cNvPr>
          <p:cNvSpPr>
            <a:spLocks noGrp="1"/>
          </p:cNvSpPr>
          <p:nvPr>
            <p:ph type="sldNum" sz="quarter" idx="12"/>
          </p:nvPr>
        </p:nvSpPr>
        <p:spPr/>
        <p:txBody>
          <a:bodyPr/>
          <a:lstStyle/>
          <a:p>
            <a:pPr>
              <a:defRPr/>
            </a:pPr>
            <a:fld id="{EC35E9FC-F6D5-0349-BBED-EA7D7A9BC49B}" type="slidenum">
              <a:rPr lang="en-US" smtClean="0"/>
              <a:pPr>
                <a:defRPr/>
              </a:pPr>
              <a:t>35</a:t>
            </a:fld>
            <a:endParaRPr lang="en-US"/>
          </a:p>
        </p:txBody>
      </p:sp>
      <p:pic>
        <p:nvPicPr>
          <p:cNvPr id="6" name="Picture 5">
            <a:extLst>
              <a:ext uri="{FF2B5EF4-FFF2-40B4-BE49-F238E27FC236}">
                <a16:creationId xmlns:a16="http://schemas.microsoft.com/office/drawing/2014/main" id="{206B273A-E3AE-0F4B-8D59-2C5EDB0B7FB1}"/>
              </a:ext>
            </a:extLst>
          </p:cNvPr>
          <p:cNvPicPr>
            <a:picLocks noChangeAspect="1"/>
          </p:cNvPicPr>
          <p:nvPr/>
        </p:nvPicPr>
        <p:blipFill>
          <a:blip r:embed="rId3"/>
          <a:stretch>
            <a:fillRect/>
          </a:stretch>
        </p:blipFill>
        <p:spPr>
          <a:xfrm>
            <a:off x="2668934" y="3047514"/>
            <a:ext cx="2072032" cy="813713"/>
          </a:xfrm>
          <a:prstGeom prst="rect">
            <a:avLst/>
          </a:prstGeom>
        </p:spPr>
      </p:pic>
    </p:spTree>
    <p:extLst>
      <p:ext uri="{BB962C8B-B14F-4D97-AF65-F5344CB8AC3E}">
        <p14:creationId xmlns:p14="http://schemas.microsoft.com/office/powerpoint/2010/main" val="1504358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70E6-2708-194C-9E4E-3F01E7C69784}"/>
              </a:ext>
            </a:extLst>
          </p:cNvPr>
          <p:cNvSpPr>
            <a:spLocks noGrp="1"/>
          </p:cNvSpPr>
          <p:nvPr>
            <p:ph type="title"/>
          </p:nvPr>
        </p:nvSpPr>
        <p:spPr/>
        <p:txBody>
          <a:bodyPr/>
          <a:lstStyle/>
          <a:p>
            <a:r>
              <a:rPr lang="en-US" dirty="0"/>
              <a:t>Carbothermic Reduction</a:t>
            </a:r>
          </a:p>
        </p:txBody>
      </p:sp>
      <p:sp>
        <p:nvSpPr>
          <p:cNvPr id="3" name="Content Placeholder 2">
            <a:extLst>
              <a:ext uri="{FF2B5EF4-FFF2-40B4-BE49-F238E27FC236}">
                <a16:creationId xmlns:a16="http://schemas.microsoft.com/office/drawing/2014/main" id="{14DF57BD-925A-6C4B-8585-63F017258AB6}"/>
              </a:ext>
            </a:extLst>
          </p:cNvPr>
          <p:cNvSpPr>
            <a:spLocks noGrp="1"/>
          </p:cNvSpPr>
          <p:nvPr>
            <p:ph sz="half" idx="1"/>
          </p:nvPr>
        </p:nvSpPr>
        <p:spPr/>
        <p:txBody>
          <a:bodyPr/>
          <a:lstStyle/>
          <a:p>
            <a:r>
              <a:rPr lang="en-US" sz="2200" dirty="0"/>
              <a:t>Uranium–plutonium-mixed carbide is also prepared by carbothermic reduction of UO2–PuO2</a:t>
            </a:r>
          </a:p>
          <a:p>
            <a:r>
              <a:rPr lang="en-US" sz="2200" dirty="0"/>
              <a:t>The reaction is complicated by the uneven distribution of plutonium in the two carbide phases and the formation of CO2 and CO, especially in </a:t>
            </a:r>
            <a:r>
              <a:rPr lang="en-US" sz="2200" dirty="0" err="1"/>
              <a:t>hyperstoichiometric</a:t>
            </a:r>
            <a:r>
              <a:rPr lang="en-US" sz="2200" dirty="0"/>
              <a:t> feedstock</a:t>
            </a:r>
          </a:p>
          <a:p>
            <a:r>
              <a:rPr lang="en-US" sz="2200" dirty="0"/>
              <a:t>Pu can volatilize and evaporate, which needs to be controlled via increased CO partial pressure</a:t>
            </a:r>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CCF10AB4-19C4-1242-8ADE-2A30AF4A07F8}"/>
              </a:ext>
            </a:extLst>
          </p:cNvPr>
          <p:cNvSpPr>
            <a:spLocks noGrp="1"/>
          </p:cNvSpPr>
          <p:nvPr>
            <p:ph type="sldNum" sz="quarter" idx="12"/>
          </p:nvPr>
        </p:nvSpPr>
        <p:spPr/>
        <p:txBody>
          <a:bodyPr/>
          <a:lstStyle/>
          <a:p>
            <a:pPr>
              <a:defRPr/>
            </a:pPr>
            <a:fld id="{EC35E9FC-F6D5-0349-BBED-EA7D7A9BC49B}" type="slidenum">
              <a:rPr lang="en-US" smtClean="0"/>
              <a:pPr>
                <a:defRPr/>
              </a:pPr>
              <a:t>36</a:t>
            </a:fld>
            <a:endParaRPr lang="en-US"/>
          </a:p>
        </p:txBody>
      </p:sp>
      <p:pic>
        <p:nvPicPr>
          <p:cNvPr id="6" name="Content Placeholder 6">
            <a:extLst>
              <a:ext uri="{FF2B5EF4-FFF2-40B4-BE49-F238E27FC236}">
                <a16:creationId xmlns:a16="http://schemas.microsoft.com/office/drawing/2014/main" id="{2DE637A6-B640-A947-B6BB-421914786270}"/>
              </a:ext>
            </a:extLst>
          </p:cNvPr>
          <p:cNvPicPr>
            <a:picLocks noGrp="1" noChangeAspect="1"/>
          </p:cNvPicPr>
          <p:nvPr>
            <p:ph sz="half" idx="2"/>
          </p:nvPr>
        </p:nvPicPr>
        <p:blipFill>
          <a:blip r:embed="rId2"/>
          <a:stretch>
            <a:fillRect/>
          </a:stretch>
        </p:blipFill>
        <p:spPr>
          <a:xfrm>
            <a:off x="6197600" y="2124610"/>
            <a:ext cx="5384800" cy="3845443"/>
          </a:xfrm>
          <a:prstGeom prst="rect">
            <a:avLst/>
          </a:prstGeom>
        </p:spPr>
      </p:pic>
    </p:spTree>
    <p:extLst>
      <p:ext uri="{BB962C8B-B14F-4D97-AF65-F5344CB8AC3E}">
        <p14:creationId xmlns:p14="http://schemas.microsoft.com/office/powerpoint/2010/main" val="3012302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D612-EB41-5A4F-A5C3-9550A1D6F735}"/>
              </a:ext>
            </a:extLst>
          </p:cNvPr>
          <p:cNvSpPr>
            <a:spLocks noGrp="1"/>
          </p:cNvSpPr>
          <p:nvPr>
            <p:ph type="title"/>
          </p:nvPr>
        </p:nvSpPr>
        <p:spPr/>
        <p:txBody>
          <a:bodyPr/>
          <a:lstStyle/>
          <a:p>
            <a:r>
              <a:rPr lang="en-US" dirty="0"/>
              <a:t>Pressing</a:t>
            </a:r>
          </a:p>
        </p:txBody>
      </p:sp>
      <p:sp>
        <p:nvSpPr>
          <p:cNvPr id="3" name="Content Placeholder 2">
            <a:extLst>
              <a:ext uri="{FF2B5EF4-FFF2-40B4-BE49-F238E27FC236}">
                <a16:creationId xmlns:a16="http://schemas.microsoft.com/office/drawing/2014/main" id="{0F3441E6-9549-5E4F-B6BE-FEF6242619D6}"/>
              </a:ext>
            </a:extLst>
          </p:cNvPr>
          <p:cNvSpPr>
            <a:spLocks noGrp="1"/>
          </p:cNvSpPr>
          <p:nvPr>
            <p:ph sz="half" idx="1"/>
          </p:nvPr>
        </p:nvSpPr>
        <p:spPr>
          <a:xfrm>
            <a:off x="609600" y="1968503"/>
            <a:ext cx="6596270" cy="4157663"/>
          </a:xfrm>
        </p:spPr>
        <p:txBody>
          <a:bodyPr/>
          <a:lstStyle/>
          <a:p>
            <a:r>
              <a:rPr lang="en-US" sz="2200" dirty="0"/>
              <a:t>The conventional powder metallurgy route of carbide fuel fabrication has certain disadvantages, including pick up of O impurity from the cover gas and risks of pyrophoricity</a:t>
            </a:r>
          </a:p>
          <a:p>
            <a:r>
              <a:rPr lang="en-US" sz="2200" dirty="0"/>
              <a:t>Direct pressing takes the product of carbothermic reduction and presses them into a low density pellet, which can be sintered into the final product</a:t>
            </a:r>
          </a:p>
          <a:p>
            <a:r>
              <a:rPr lang="en-US" sz="2200" dirty="0"/>
              <a:t>This reduces O pickup, reduces dust and impurities, and reduces time/cost</a:t>
            </a:r>
          </a:p>
          <a:p>
            <a:r>
              <a:rPr lang="en-US" sz="2200" dirty="0"/>
              <a:t>There is an additional route that involves wet processing of nitrate-based fuels in a sol-gel technique</a:t>
            </a:r>
          </a:p>
          <a:p>
            <a:endParaRPr lang="en-US" sz="2200" dirty="0"/>
          </a:p>
        </p:txBody>
      </p:sp>
      <p:pic>
        <p:nvPicPr>
          <p:cNvPr id="6" name="Content Placeholder 5">
            <a:extLst>
              <a:ext uri="{FF2B5EF4-FFF2-40B4-BE49-F238E27FC236}">
                <a16:creationId xmlns:a16="http://schemas.microsoft.com/office/drawing/2014/main" id="{8ABAF443-2999-1D48-8831-39C3DEA96C4E}"/>
              </a:ext>
            </a:extLst>
          </p:cNvPr>
          <p:cNvPicPr>
            <a:picLocks noGrp="1" noChangeAspect="1"/>
          </p:cNvPicPr>
          <p:nvPr>
            <p:ph sz="half" idx="2"/>
          </p:nvPr>
        </p:nvPicPr>
        <p:blipFill rotWithShape="1">
          <a:blip r:embed="rId2"/>
          <a:srcRect r="32903"/>
          <a:stretch/>
        </p:blipFill>
        <p:spPr>
          <a:xfrm>
            <a:off x="7828638" y="1095244"/>
            <a:ext cx="3879658" cy="5556659"/>
          </a:xfrm>
          <a:prstGeom prst="rect">
            <a:avLst/>
          </a:prstGeom>
        </p:spPr>
      </p:pic>
      <p:sp>
        <p:nvSpPr>
          <p:cNvPr id="5" name="Slide Number Placeholder 4">
            <a:extLst>
              <a:ext uri="{FF2B5EF4-FFF2-40B4-BE49-F238E27FC236}">
                <a16:creationId xmlns:a16="http://schemas.microsoft.com/office/drawing/2014/main" id="{84001A78-D554-6A4C-8175-B5E84988625B}"/>
              </a:ext>
            </a:extLst>
          </p:cNvPr>
          <p:cNvSpPr>
            <a:spLocks noGrp="1"/>
          </p:cNvSpPr>
          <p:nvPr>
            <p:ph type="sldNum" sz="quarter" idx="12"/>
          </p:nvPr>
        </p:nvSpPr>
        <p:spPr/>
        <p:txBody>
          <a:bodyPr/>
          <a:lstStyle/>
          <a:p>
            <a:pPr>
              <a:defRPr/>
            </a:pPr>
            <a:fld id="{EC35E9FC-F6D5-0349-BBED-EA7D7A9BC49B}" type="slidenum">
              <a:rPr lang="en-US" smtClean="0"/>
              <a:pPr>
                <a:defRPr/>
              </a:pPr>
              <a:t>37</a:t>
            </a:fld>
            <a:endParaRPr lang="en-US"/>
          </a:p>
        </p:txBody>
      </p:sp>
    </p:spTree>
    <p:extLst>
      <p:ext uri="{BB962C8B-B14F-4D97-AF65-F5344CB8AC3E}">
        <p14:creationId xmlns:p14="http://schemas.microsoft.com/office/powerpoint/2010/main" val="14275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1343-7E3B-BF45-9EF4-B01300897CC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FCB3387-0B48-9C46-9281-C5F4A164DE9B}"/>
              </a:ext>
            </a:extLst>
          </p:cNvPr>
          <p:cNvSpPr>
            <a:spLocks noGrp="1"/>
          </p:cNvSpPr>
          <p:nvPr>
            <p:ph sz="half" idx="1"/>
          </p:nvPr>
        </p:nvSpPr>
        <p:spPr>
          <a:xfrm>
            <a:off x="609599" y="1968503"/>
            <a:ext cx="10972799" cy="4157663"/>
          </a:xfrm>
        </p:spPr>
        <p:txBody>
          <a:bodyPr/>
          <a:lstStyle/>
          <a:p>
            <a:r>
              <a:rPr lang="en-US" sz="2200" dirty="0"/>
              <a:t>Key thermophysical properties includes thermal conductivity, CTE, creep, etc., and vary strongly based upon composition</a:t>
            </a:r>
          </a:p>
          <a:p>
            <a:r>
              <a:rPr lang="en-US" sz="2200" dirty="0"/>
              <a:t>Two primary phases: UC and U2C3</a:t>
            </a:r>
          </a:p>
          <a:p>
            <a:r>
              <a:rPr lang="en-US" sz="2200" dirty="0"/>
              <a:t>Three stages in burnup that affect centerline temperature</a:t>
            </a:r>
          </a:p>
          <a:p>
            <a:r>
              <a:rPr lang="en-US" sz="2200" dirty="0"/>
              <a:t>Fuel restructures into typically three zones with variable porosity</a:t>
            </a:r>
          </a:p>
          <a:p>
            <a:r>
              <a:rPr lang="en-US" sz="2200" dirty="0"/>
              <a:t>Carburization of cladding is the key FCCI phenomenon</a:t>
            </a:r>
          </a:p>
          <a:p>
            <a:r>
              <a:rPr lang="en-US" sz="2200" dirty="0"/>
              <a:t>Control of C/M ratio via initial </a:t>
            </a:r>
            <a:r>
              <a:rPr lang="en-US" sz="2200" dirty="0" err="1"/>
              <a:t>hyperstoichiometry</a:t>
            </a:r>
            <a:r>
              <a:rPr lang="en-US" sz="2200" dirty="0"/>
              <a:t> prevents low melting metal phases forming</a:t>
            </a:r>
          </a:p>
          <a:p>
            <a:r>
              <a:rPr lang="en-US" sz="2200" dirty="0"/>
              <a:t>Carbothermic reduction is primary fabrication route</a:t>
            </a:r>
          </a:p>
        </p:txBody>
      </p:sp>
      <p:sp>
        <p:nvSpPr>
          <p:cNvPr id="5" name="Slide Number Placeholder 4">
            <a:extLst>
              <a:ext uri="{FF2B5EF4-FFF2-40B4-BE49-F238E27FC236}">
                <a16:creationId xmlns:a16="http://schemas.microsoft.com/office/drawing/2014/main" id="{5B5E56AE-70A3-094D-82C5-3DE09B9C3AB5}"/>
              </a:ext>
            </a:extLst>
          </p:cNvPr>
          <p:cNvSpPr>
            <a:spLocks noGrp="1"/>
          </p:cNvSpPr>
          <p:nvPr>
            <p:ph type="sldNum" sz="quarter" idx="12"/>
          </p:nvPr>
        </p:nvSpPr>
        <p:spPr/>
        <p:txBody>
          <a:bodyPr/>
          <a:lstStyle/>
          <a:p>
            <a:pPr>
              <a:defRPr/>
            </a:pPr>
            <a:fld id="{EC35E9FC-F6D5-0349-BBED-EA7D7A9BC49B}" type="slidenum">
              <a:rPr lang="en-US" smtClean="0"/>
              <a:pPr>
                <a:defRPr/>
              </a:pPr>
              <a:t>38</a:t>
            </a:fld>
            <a:endParaRPr lang="en-US"/>
          </a:p>
        </p:txBody>
      </p:sp>
    </p:spTree>
    <p:extLst>
      <p:ext uri="{BB962C8B-B14F-4D97-AF65-F5344CB8AC3E}">
        <p14:creationId xmlns:p14="http://schemas.microsoft.com/office/powerpoint/2010/main" val="387703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3667-D7F3-C040-9ACE-7257404B6EED}"/>
              </a:ext>
            </a:extLst>
          </p:cNvPr>
          <p:cNvSpPr>
            <a:spLocks noGrp="1"/>
          </p:cNvSpPr>
          <p:nvPr>
            <p:ph type="title"/>
          </p:nvPr>
        </p:nvSpPr>
        <p:spPr/>
        <p:txBody>
          <a:bodyPr/>
          <a:lstStyle/>
          <a:p>
            <a:r>
              <a:rPr lang="en-US" dirty="0"/>
              <a:t>Why Carbides?</a:t>
            </a:r>
          </a:p>
        </p:txBody>
      </p:sp>
      <p:sp>
        <p:nvSpPr>
          <p:cNvPr id="3" name="Content Placeholder 2">
            <a:extLst>
              <a:ext uri="{FF2B5EF4-FFF2-40B4-BE49-F238E27FC236}">
                <a16:creationId xmlns:a16="http://schemas.microsoft.com/office/drawing/2014/main" id="{77B3B284-5863-EF40-8BE8-7546A06A329B}"/>
              </a:ext>
            </a:extLst>
          </p:cNvPr>
          <p:cNvSpPr>
            <a:spLocks noGrp="1"/>
          </p:cNvSpPr>
          <p:nvPr>
            <p:ph sz="half" idx="1"/>
          </p:nvPr>
        </p:nvSpPr>
        <p:spPr/>
        <p:txBody>
          <a:bodyPr/>
          <a:lstStyle/>
          <a:p>
            <a:r>
              <a:rPr lang="en-US" sz="2200" dirty="0"/>
              <a:t>Possible fuel compositions with higher fissile atom density are </a:t>
            </a:r>
            <a:r>
              <a:rPr lang="en-US" sz="2200" dirty="0" err="1"/>
              <a:t>nonoxide</a:t>
            </a:r>
            <a:r>
              <a:rPr lang="en-US" sz="2200" dirty="0"/>
              <a:t> ceramics, for example, uranium–plutonium-mixed carbide or nitride</a:t>
            </a:r>
          </a:p>
          <a:p>
            <a:r>
              <a:rPr lang="en-US" sz="2200" dirty="0"/>
              <a:t>These fuels have higher thermal conductivity, high fissile heavy-atom density, and a high melting point compared to metallic fuel</a:t>
            </a:r>
          </a:p>
          <a:p>
            <a:r>
              <a:rPr lang="en-US" sz="2200" dirty="0"/>
              <a:t>The higher thermal conductivity of carbide fuel and high melting point makes carbide fuel suitable for operation at high power</a:t>
            </a:r>
          </a:p>
          <a:p>
            <a:endParaRPr lang="en-US" sz="2200" dirty="0"/>
          </a:p>
        </p:txBody>
      </p:sp>
      <p:pic>
        <p:nvPicPr>
          <p:cNvPr id="5" name="Content Placeholder 4">
            <a:extLst>
              <a:ext uri="{FF2B5EF4-FFF2-40B4-BE49-F238E27FC236}">
                <a16:creationId xmlns:a16="http://schemas.microsoft.com/office/drawing/2014/main" id="{BB56616C-BF45-FA4A-9C7F-93C80D42975F}"/>
              </a:ext>
            </a:extLst>
          </p:cNvPr>
          <p:cNvPicPr>
            <a:picLocks noGrp="1" noChangeAspect="1"/>
          </p:cNvPicPr>
          <p:nvPr>
            <p:ph sz="half" idx="2"/>
          </p:nvPr>
        </p:nvPicPr>
        <p:blipFill>
          <a:blip r:embed="rId2"/>
          <a:stretch>
            <a:fillRect/>
          </a:stretch>
        </p:blipFill>
        <p:spPr>
          <a:xfrm>
            <a:off x="6270103" y="1968500"/>
            <a:ext cx="5239794" cy="4157663"/>
          </a:xfrm>
          <a:prstGeom prst="rect">
            <a:avLst/>
          </a:prstGeom>
        </p:spPr>
      </p:pic>
      <p:sp>
        <p:nvSpPr>
          <p:cNvPr id="6" name="Slide Number Placeholder 5">
            <a:extLst>
              <a:ext uri="{FF2B5EF4-FFF2-40B4-BE49-F238E27FC236}">
                <a16:creationId xmlns:a16="http://schemas.microsoft.com/office/drawing/2014/main" id="{5F2E4374-5441-0444-8A37-078B5B6F7E68}"/>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1671211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1C43-9B9D-B349-B9F3-F022D59E5819}"/>
              </a:ext>
            </a:extLst>
          </p:cNvPr>
          <p:cNvSpPr>
            <a:spLocks noGrp="1"/>
          </p:cNvSpPr>
          <p:nvPr>
            <p:ph type="title"/>
          </p:nvPr>
        </p:nvSpPr>
        <p:spPr/>
        <p:txBody>
          <a:bodyPr/>
          <a:lstStyle/>
          <a:p>
            <a:r>
              <a:rPr lang="en-US" dirty="0"/>
              <a:t>Why Carbides?</a:t>
            </a:r>
          </a:p>
        </p:txBody>
      </p:sp>
      <p:sp>
        <p:nvSpPr>
          <p:cNvPr id="3" name="Content Placeholder 2">
            <a:extLst>
              <a:ext uri="{FF2B5EF4-FFF2-40B4-BE49-F238E27FC236}">
                <a16:creationId xmlns:a16="http://schemas.microsoft.com/office/drawing/2014/main" id="{9120415F-8417-444E-8975-5B73728626B9}"/>
              </a:ext>
            </a:extLst>
          </p:cNvPr>
          <p:cNvSpPr>
            <a:spLocks noGrp="1"/>
          </p:cNvSpPr>
          <p:nvPr>
            <p:ph sz="half" idx="1"/>
          </p:nvPr>
        </p:nvSpPr>
        <p:spPr/>
        <p:txBody>
          <a:bodyPr/>
          <a:lstStyle/>
          <a:p>
            <a:r>
              <a:rPr lang="en-US" sz="2200" dirty="0"/>
              <a:t>The more efficient heat transfer also allows for the possibility of large diameter fuel pins, with more fissile material per pin, and more power generation</a:t>
            </a:r>
          </a:p>
          <a:p>
            <a:r>
              <a:rPr lang="en-US" sz="2200" dirty="0"/>
              <a:t>High-specific-power operation permits fewer pins, compared to oxide, and a more compact core, which can reduce plant costs</a:t>
            </a:r>
          </a:p>
          <a:p>
            <a:pPr marL="0" indent="0">
              <a:buNone/>
            </a:pPr>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6A3C5400-516A-5A49-8D03-57F249E204BE}"/>
              </a:ext>
            </a:extLst>
          </p:cNvPr>
          <p:cNvSpPr>
            <a:spLocks noGrp="1"/>
          </p:cNvSpPr>
          <p:nvPr>
            <p:ph sz="half" idx="2"/>
          </p:nvPr>
        </p:nvSpPr>
        <p:spPr/>
        <p:txBody>
          <a:bodyPr/>
          <a:lstStyle/>
          <a:p>
            <a:r>
              <a:rPr lang="en-US" sz="2200" dirty="0"/>
              <a:t>A large amount of development work on carbide and nitride fuels was performed from 1960 to 1970, and more than 5000 advanced fuel pins have been fabricated and irradiated</a:t>
            </a:r>
          </a:p>
          <a:p>
            <a:r>
              <a:rPr lang="en-US" sz="2200" dirty="0"/>
              <a:t>The practical difficulty of fabrication of carbide fuel hampered carbide development</a:t>
            </a:r>
          </a:p>
          <a:p>
            <a:r>
              <a:rPr lang="en-US" sz="2200" dirty="0"/>
              <a:t>The high-purity inert cover gas required for fuel fabrication was expensive and maintenance of C/M ratio was difficult</a:t>
            </a:r>
          </a:p>
          <a:p>
            <a:endParaRPr lang="en-US" sz="2200" dirty="0"/>
          </a:p>
          <a:p>
            <a:endParaRPr lang="en-US" sz="2200" dirty="0"/>
          </a:p>
        </p:txBody>
      </p:sp>
      <p:sp>
        <p:nvSpPr>
          <p:cNvPr id="5" name="Slide Number Placeholder 4">
            <a:extLst>
              <a:ext uri="{FF2B5EF4-FFF2-40B4-BE49-F238E27FC236}">
                <a16:creationId xmlns:a16="http://schemas.microsoft.com/office/drawing/2014/main" id="{16A94781-3047-BF4E-96EB-456108115511}"/>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872551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48EB-B970-7540-9C98-F56A26072C83}"/>
              </a:ext>
            </a:extLst>
          </p:cNvPr>
          <p:cNvSpPr>
            <a:spLocks noGrp="1"/>
          </p:cNvSpPr>
          <p:nvPr>
            <p:ph type="title"/>
          </p:nvPr>
        </p:nvSpPr>
        <p:spPr/>
        <p:txBody>
          <a:bodyPr/>
          <a:lstStyle/>
          <a:p>
            <a:r>
              <a:rPr lang="en-US" dirty="0"/>
              <a:t>Carbide Reactor</a:t>
            </a:r>
          </a:p>
        </p:txBody>
      </p:sp>
      <p:sp>
        <p:nvSpPr>
          <p:cNvPr id="3" name="Content Placeholder 2">
            <a:extLst>
              <a:ext uri="{FF2B5EF4-FFF2-40B4-BE49-F238E27FC236}">
                <a16:creationId xmlns:a16="http://schemas.microsoft.com/office/drawing/2014/main" id="{1848EA96-5F71-BE41-8073-08E85643FDE0}"/>
              </a:ext>
            </a:extLst>
          </p:cNvPr>
          <p:cNvSpPr>
            <a:spLocks noGrp="1"/>
          </p:cNvSpPr>
          <p:nvPr>
            <p:ph sz="half" idx="1"/>
          </p:nvPr>
        </p:nvSpPr>
        <p:spPr/>
        <p:txBody>
          <a:bodyPr/>
          <a:lstStyle/>
          <a:p>
            <a:r>
              <a:rPr lang="en-US" sz="2200" dirty="0"/>
              <a:t>The Indian FBR program, however, started with the introduction of plutonium-rich mixed uranium–plutonium carbide as the driver fuel for 40MWth loop-type fast breeder test reactor (FBTR)</a:t>
            </a:r>
          </a:p>
          <a:p>
            <a:r>
              <a:rPr lang="en-US" sz="2200" dirty="0"/>
              <a:t>The reactor became critical in the year 1985 and it is the only reactor operative on a full core of carbide fuel</a:t>
            </a:r>
          </a:p>
          <a:p>
            <a:endParaRPr lang="en-US" sz="2200" dirty="0"/>
          </a:p>
        </p:txBody>
      </p:sp>
      <p:sp>
        <p:nvSpPr>
          <p:cNvPr id="4" name="Content Placeholder 3">
            <a:extLst>
              <a:ext uri="{FF2B5EF4-FFF2-40B4-BE49-F238E27FC236}">
                <a16:creationId xmlns:a16="http://schemas.microsoft.com/office/drawing/2014/main" id="{6F1EB0E7-79E6-1345-9EAF-432537458809}"/>
              </a:ext>
            </a:extLst>
          </p:cNvPr>
          <p:cNvSpPr>
            <a:spLocks noGrp="1"/>
          </p:cNvSpPr>
          <p:nvPr>
            <p:ph sz="half" idx="2"/>
          </p:nvPr>
        </p:nvSpPr>
        <p:spPr/>
        <p:txBody>
          <a:bodyPr/>
          <a:lstStyle/>
          <a:p>
            <a:r>
              <a:rPr lang="en-US" sz="2200" dirty="0"/>
              <a:t>Carbide fuel cannot be used in LWR because of its incompatibility with the coolant</a:t>
            </a:r>
          </a:p>
          <a:p>
            <a:r>
              <a:rPr lang="en-US" sz="2200" dirty="0"/>
              <a:t>However, it can be safely used with liquid metal (Na or lead) or gas cooled (CO2 or He) in Gen-IV type of high-temperature reactor</a:t>
            </a:r>
          </a:p>
          <a:p>
            <a:r>
              <a:rPr lang="en-US" sz="2200" dirty="0"/>
              <a:t>Carbide fuel has a breeding ratio of at least 1.30, a doubling time of 15 years or less, and the burnup limit of more than 15 at.%</a:t>
            </a:r>
          </a:p>
          <a:p>
            <a:endParaRPr lang="en-US" sz="2200" dirty="0"/>
          </a:p>
        </p:txBody>
      </p:sp>
      <p:sp>
        <p:nvSpPr>
          <p:cNvPr id="5" name="Slide Number Placeholder 4">
            <a:extLst>
              <a:ext uri="{FF2B5EF4-FFF2-40B4-BE49-F238E27FC236}">
                <a16:creationId xmlns:a16="http://schemas.microsoft.com/office/drawing/2014/main" id="{D7C05031-D919-E242-AD67-369898A922ED}"/>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25813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CE25E-C08D-864C-A111-8FD31D8758D5}"/>
              </a:ext>
            </a:extLst>
          </p:cNvPr>
          <p:cNvSpPr>
            <a:spLocks noGrp="1"/>
          </p:cNvSpPr>
          <p:nvPr>
            <p:ph type="title"/>
          </p:nvPr>
        </p:nvSpPr>
        <p:spPr/>
        <p:txBody>
          <a:bodyPr/>
          <a:lstStyle/>
          <a:p>
            <a:r>
              <a:rPr lang="en-US" dirty="0"/>
              <a:t>US Interest in Carbide Fuels</a:t>
            </a:r>
          </a:p>
        </p:txBody>
      </p:sp>
      <p:sp>
        <p:nvSpPr>
          <p:cNvPr id="3" name="Content Placeholder 2">
            <a:extLst>
              <a:ext uri="{FF2B5EF4-FFF2-40B4-BE49-F238E27FC236}">
                <a16:creationId xmlns:a16="http://schemas.microsoft.com/office/drawing/2014/main" id="{B05D22D5-C79B-564E-B875-7D713E6981FF}"/>
              </a:ext>
            </a:extLst>
          </p:cNvPr>
          <p:cNvSpPr>
            <a:spLocks noGrp="1"/>
          </p:cNvSpPr>
          <p:nvPr>
            <p:ph sz="half" idx="1"/>
          </p:nvPr>
        </p:nvSpPr>
        <p:spPr/>
        <p:txBody>
          <a:bodyPr/>
          <a:lstStyle/>
          <a:p>
            <a:r>
              <a:rPr lang="en-US" sz="2200" dirty="0"/>
              <a:t>Following the oil crisis in 1974, a national advanced liquid-metal-cooled fast breeder reactor (LMFBR) fuels development program was initiated that built upon early years of carbide fuel development</a:t>
            </a:r>
          </a:p>
          <a:p>
            <a:r>
              <a:rPr lang="en-US" sz="2200" dirty="0"/>
              <a:t>Both carbide and nitride fuels offer a middle ground for LMFBR performance because of their higher thermal conductivity, fissile-atom density, and chemical compatibility with liquid sodium, and much higher melting point than metallic fuels</a:t>
            </a:r>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34C5B275-8917-7643-A743-A6A4050A95F4}"/>
              </a:ext>
            </a:extLst>
          </p:cNvPr>
          <p:cNvPicPr>
            <a:picLocks noGrp="1" noChangeAspect="1"/>
          </p:cNvPicPr>
          <p:nvPr>
            <p:ph sz="half" idx="2"/>
          </p:nvPr>
        </p:nvPicPr>
        <p:blipFill>
          <a:blip r:embed="rId2"/>
          <a:stretch>
            <a:fillRect/>
          </a:stretch>
        </p:blipFill>
        <p:spPr>
          <a:xfrm>
            <a:off x="6197599" y="2520955"/>
            <a:ext cx="5805517" cy="3291266"/>
          </a:xfrm>
          <a:prstGeom prst="rect">
            <a:avLst/>
          </a:prstGeom>
        </p:spPr>
      </p:pic>
      <p:sp>
        <p:nvSpPr>
          <p:cNvPr id="6" name="Slide Number Placeholder 5">
            <a:extLst>
              <a:ext uri="{FF2B5EF4-FFF2-40B4-BE49-F238E27FC236}">
                <a16:creationId xmlns:a16="http://schemas.microsoft.com/office/drawing/2014/main" id="{A71476E2-4575-6B4B-AB78-2768A20691EE}"/>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1290966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C2F7-ECEA-1C46-B945-9B4A42DFD0E8}"/>
              </a:ext>
            </a:extLst>
          </p:cNvPr>
          <p:cNvSpPr>
            <a:spLocks noGrp="1"/>
          </p:cNvSpPr>
          <p:nvPr>
            <p:ph type="title"/>
          </p:nvPr>
        </p:nvSpPr>
        <p:spPr/>
        <p:txBody>
          <a:bodyPr/>
          <a:lstStyle/>
          <a:p>
            <a:r>
              <a:rPr lang="en-US" dirty="0"/>
              <a:t>Carbide Pin Designs</a:t>
            </a:r>
          </a:p>
        </p:txBody>
      </p:sp>
      <p:sp>
        <p:nvSpPr>
          <p:cNvPr id="3" name="Content Placeholder 2">
            <a:extLst>
              <a:ext uri="{FF2B5EF4-FFF2-40B4-BE49-F238E27FC236}">
                <a16:creationId xmlns:a16="http://schemas.microsoft.com/office/drawing/2014/main" id="{D83C09B7-9821-2E48-817A-5ACA221C60AF}"/>
              </a:ext>
            </a:extLst>
          </p:cNvPr>
          <p:cNvSpPr>
            <a:spLocks noGrp="1"/>
          </p:cNvSpPr>
          <p:nvPr>
            <p:ph sz="half" idx="1"/>
          </p:nvPr>
        </p:nvSpPr>
        <p:spPr/>
        <p:txBody>
          <a:bodyPr/>
          <a:lstStyle/>
          <a:p>
            <a:r>
              <a:rPr lang="en-US" sz="2200" dirty="0"/>
              <a:t>There are two concepts available for the carbide fuel pin depending upon the type of bond between the fuel pellet and the cladding material: He-bonded and Na-bonded carbide fuels</a:t>
            </a:r>
          </a:p>
          <a:p>
            <a:r>
              <a:rPr lang="en-US" sz="2200" dirty="0"/>
              <a:t>The average operating fuel temperature of the He-bonded pin is high because of low thermal conductivity of the He bond compared to the Na bond</a:t>
            </a:r>
          </a:p>
          <a:p>
            <a:r>
              <a:rPr lang="en-US" sz="2200" dirty="0"/>
              <a:t>This design requires a larger fuel–clad gap and 85% smear density to accommodate the swelling of the fuel</a:t>
            </a:r>
          </a:p>
          <a:p>
            <a:endParaRPr lang="en-US" sz="2200" dirty="0"/>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AC0BD468-0FF3-AF49-A6B5-57D5753C066E}"/>
              </a:ext>
            </a:extLst>
          </p:cNvPr>
          <p:cNvSpPr>
            <a:spLocks noGrp="1"/>
          </p:cNvSpPr>
          <p:nvPr>
            <p:ph sz="half" idx="2"/>
          </p:nvPr>
        </p:nvSpPr>
        <p:spPr/>
        <p:txBody>
          <a:bodyPr/>
          <a:lstStyle/>
          <a:p>
            <a:r>
              <a:rPr lang="en-US" sz="2200" dirty="0"/>
              <a:t>The fission gas release in a He-bonded pin will be higher compared to that from a sodium-bonded pin, due to the higher temperatures</a:t>
            </a:r>
          </a:p>
          <a:p>
            <a:r>
              <a:rPr lang="en-US" sz="2200" dirty="0"/>
              <a:t>Na-bonded carbide fuel pins also require a reduced smear density compared to oxide fuels to account for fuel swelling</a:t>
            </a:r>
          </a:p>
          <a:p>
            <a:r>
              <a:rPr lang="en-US" sz="2200" dirty="0"/>
              <a:t>The purity of the Na bond is very important, requiring strict tolerances on O content</a:t>
            </a:r>
          </a:p>
          <a:p>
            <a:endParaRPr lang="en-US" sz="2200" dirty="0"/>
          </a:p>
          <a:p>
            <a:endParaRPr lang="en-US" sz="2200" dirty="0"/>
          </a:p>
        </p:txBody>
      </p:sp>
      <p:sp>
        <p:nvSpPr>
          <p:cNvPr id="5" name="Slide Number Placeholder 4">
            <a:extLst>
              <a:ext uri="{FF2B5EF4-FFF2-40B4-BE49-F238E27FC236}">
                <a16:creationId xmlns:a16="http://schemas.microsoft.com/office/drawing/2014/main" id="{AFE4DD2B-241E-3F45-A29F-08A759C66858}"/>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38387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B9F1-8657-D945-BCB0-236F08579EA0}"/>
              </a:ext>
            </a:extLst>
          </p:cNvPr>
          <p:cNvSpPr>
            <a:spLocks noGrp="1"/>
          </p:cNvSpPr>
          <p:nvPr>
            <p:ph type="title"/>
          </p:nvPr>
        </p:nvSpPr>
        <p:spPr/>
        <p:txBody>
          <a:bodyPr/>
          <a:lstStyle/>
          <a:p>
            <a:r>
              <a:rPr lang="en-US" dirty="0"/>
              <a:t>Carbide Fuel Details</a:t>
            </a:r>
          </a:p>
        </p:txBody>
      </p:sp>
      <p:sp>
        <p:nvSpPr>
          <p:cNvPr id="3" name="Content Placeholder 2">
            <a:extLst>
              <a:ext uri="{FF2B5EF4-FFF2-40B4-BE49-F238E27FC236}">
                <a16:creationId xmlns:a16="http://schemas.microsoft.com/office/drawing/2014/main" id="{61FDEF9C-306C-EE44-9778-68E9B5064630}"/>
              </a:ext>
            </a:extLst>
          </p:cNvPr>
          <p:cNvSpPr>
            <a:spLocks noGrp="1"/>
          </p:cNvSpPr>
          <p:nvPr>
            <p:ph sz="half" idx="1"/>
          </p:nvPr>
        </p:nvSpPr>
        <p:spPr/>
        <p:txBody>
          <a:bodyPr/>
          <a:lstStyle/>
          <a:p>
            <a:r>
              <a:rPr lang="en-US" sz="2200" dirty="0"/>
              <a:t>A </a:t>
            </a:r>
            <a:r>
              <a:rPr lang="en-US" sz="2200" dirty="0" err="1"/>
              <a:t>hyperstoichiometric</a:t>
            </a:r>
            <a:r>
              <a:rPr lang="en-US" sz="2200" dirty="0"/>
              <a:t> (C/M&gt;1, carbon to metal ratio) fuel composition is chosen so that it contains some amount of </a:t>
            </a:r>
            <a:r>
              <a:rPr lang="en-US" sz="2200" dirty="0" err="1"/>
              <a:t>sesquicarbide</a:t>
            </a:r>
            <a:r>
              <a:rPr lang="en-US" sz="2200" dirty="0"/>
              <a:t> M2C3 phase (M=</a:t>
            </a:r>
            <a:r>
              <a:rPr lang="en-US" sz="2200" dirty="0" err="1"/>
              <a:t>U+Pu</a:t>
            </a:r>
            <a:r>
              <a:rPr lang="en-US" sz="2200" dirty="0"/>
              <a:t>), which accounts for the decrease in (C/M) ratio with burnup</a:t>
            </a:r>
          </a:p>
          <a:p>
            <a:r>
              <a:rPr lang="en-US" sz="2200" dirty="0"/>
              <a:t>A sufficiently low C/M ratio may result in the formation of actinide metal phases, which may form low-melting eutectic with the cladding and limit the life of the fuel pin</a:t>
            </a:r>
          </a:p>
          <a:p>
            <a:endParaRPr lang="en-US" sz="2200" dirty="0"/>
          </a:p>
          <a:p>
            <a:endParaRPr lang="en-US" sz="2200" dirty="0"/>
          </a:p>
        </p:txBody>
      </p:sp>
      <p:sp>
        <p:nvSpPr>
          <p:cNvPr id="4" name="Content Placeholder 3">
            <a:extLst>
              <a:ext uri="{FF2B5EF4-FFF2-40B4-BE49-F238E27FC236}">
                <a16:creationId xmlns:a16="http://schemas.microsoft.com/office/drawing/2014/main" id="{2EA0D0FD-D89A-C544-A6F9-1ED4AB392FBE}"/>
              </a:ext>
            </a:extLst>
          </p:cNvPr>
          <p:cNvSpPr>
            <a:spLocks noGrp="1"/>
          </p:cNvSpPr>
          <p:nvPr>
            <p:ph sz="half" idx="2"/>
          </p:nvPr>
        </p:nvSpPr>
        <p:spPr/>
        <p:txBody>
          <a:bodyPr/>
          <a:lstStyle/>
          <a:p>
            <a:r>
              <a:rPr lang="en-US" sz="2200" dirty="0"/>
              <a:t>FCMI can potentially exist, depending upon the operating temperature of the fuel</a:t>
            </a:r>
          </a:p>
          <a:p>
            <a:r>
              <a:rPr lang="en-US" sz="2200" dirty="0"/>
              <a:t>O and N impurities play important roles, as they act as ‘carbon equivalent’, which affect the carbon potential of the fuel</a:t>
            </a:r>
          </a:p>
          <a:p>
            <a:endParaRPr lang="en-US" sz="2200" dirty="0"/>
          </a:p>
          <a:p>
            <a:endParaRPr lang="en-US" sz="2200" dirty="0"/>
          </a:p>
        </p:txBody>
      </p:sp>
      <p:pic>
        <p:nvPicPr>
          <p:cNvPr id="5" name="Picture 4">
            <a:extLst>
              <a:ext uri="{FF2B5EF4-FFF2-40B4-BE49-F238E27FC236}">
                <a16:creationId xmlns:a16="http://schemas.microsoft.com/office/drawing/2014/main" id="{C986DF4E-5487-084A-8406-3D3F07D022A2}"/>
              </a:ext>
            </a:extLst>
          </p:cNvPr>
          <p:cNvPicPr>
            <a:picLocks noChangeAspect="1"/>
          </p:cNvPicPr>
          <p:nvPr/>
        </p:nvPicPr>
        <p:blipFill>
          <a:blip r:embed="rId2"/>
          <a:stretch>
            <a:fillRect/>
          </a:stretch>
        </p:blipFill>
        <p:spPr>
          <a:xfrm>
            <a:off x="6381156" y="4477245"/>
            <a:ext cx="4712887" cy="2244232"/>
          </a:xfrm>
          <a:prstGeom prst="rect">
            <a:avLst/>
          </a:prstGeom>
        </p:spPr>
      </p:pic>
      <p:sp>
        <p:nvSpPr>
          <p:cNvPr id="6" name="Slide Number Placeholder 5">
            <a:extLst>
              <a:ext uri="{FF2B5EF4-FFF2-40B4-BE49-F238E27FC236}">
                <a16:creationId xmlns:a16="http://schemas.microsoft.com/office/drawing/2014/main" id="{3EA86367-26E1-E346-97CE-8311FC1FD947}"/>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866820748"/>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3103</Words>
  <Application>Microsoft Macintosh PowerPoint</Application>
  <PresentationFormat>Widescreen</PresentationFormat>
  <Paragraphs>253</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Symbol</vt:lpstr>
      <vt:lpstr>1_NCStateU-horizontal-left-logo</vt:lpstr>
      <vt:lpstr>NE 591: Advanced Reactor Materials</vt:lpstr>
      <vt:lpstr>Last Time</vt:lpstr>
      <vt:lpstr>Carbides and nitrides</vt:lpstr>
      <vt:lpstr>Why Carbides?</vt:lpstr>
      <vt:lpstr>Why Carbides?</vt:lpstr>
      <vt:lpstr>Carbide Reactor</vt:lpstr>
      <vt:lpstr>US Interest in Carbide Fuels</vt:lpstr>
      <vt:lpstr>Carbide Pin Designs</vt:lpstr>
      <vt:lpstr>Carbide Fuel Details</vt:lpstr>
      <vt:lpstr>U-C Phases</vt:lpstr>
      <vt:lpstr>NE 591: Advanced Reactor Materials</vt:lpstr>
      <vt:lpstr>Last Time</vt:lpstr>
      <vt:lpstr>Key Properties</vt:lpstr>
      <vt:lpstr>Key Properties</vt:lpstr>
      <vt:lpstr>Phase Diagrams of Carbides</vt:lpstr>
      <vt:lpstr>U/Pu-C Chemistry</vt:lpstr>
      <vt:lpstr>U/Pu-C Phase</vt:lpstr>
      <vt:lpstr>U/Pu2-C3</vt:lpstr>
      <vt:lpstr>Phase Properties</vt:lpstr>
      <vt:lpstr>In-pile behavior</vt:lpstr>
      <vt:lpstr>Burnup Stages</vt:lpstr>
      <vt:lpstr>Burnup Stages</vt:lpstr>
      <vt:lpstr>Burnup Stages</vt:lpstr>
      <vt:lpstr>Fuel Restructuring</vt:lpstr>
      <vt:lpstr>Na Bonded Pin Performance</vt:lpstr>
      <vt:lpstr>He Bonded Pin Performance</vt:lpstr>
      <vt:lpstr>Pin Failure</vt:lpstr>
      <vt:lpstr>Fuel Creep</vt:lpstr>
      <vt:lpstr>Fuel Creep</vt:lpstr>
      <vt:lpstr>Irradiation Performance</vt:lpstr>
      <vt:lpstr>FCCI</vt:lpstr>
      <vt:lpstr>C/M Ratio</vt:lpstr>
      <vt:lpstr>Carbide Fabrication</vt:lpstr>
      <vt:lpstr>Fabrication Techniques</vt:lpstr>
      <vt:lpstr>Carbothermic Reduction</vt:lpstr>
      <vt:lpstr>Carbothermic Reduction</vt:lpstr>
      <vt:lpstr>Pressing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20</cp:revision>
  <dcterms:created xsi:type="dcterms:W3CDTF">2021-06-30T18:29:00Z</dcterms:created>
  <dcterms:modified xsi:type="dcterms:W3CDTF">2023-08-24T16:50:41Z</dcterms:modified>
</cp:coreProperties>
</file>